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82" r:id="rId3"/>
    <p:sldId id="285" r:id="rId4"/>
    <p:sldId id="286" r:id="rId5"/>
    <p:sldId id="283" r:id="rId6"/>
    <p:sldId id="266" r:id="rId7"/>
    <p:sldId id="260" r:id="rId8"/>
    <p:sldId id="261" r:id="rId9"/>
    <p:sldId id="262" r:id="rId10"/>
    <p:sldId id="263" r:id="rId11"/>
    <p:sldId id="264" r:id="rId12"/>
    <p:sldId id="265" r:id="rId13"/>
    <p:sldId id="284" r:id="rId14"/>
    <p:sldId id="290" r:id="rId15"/>
    <p:sldId id="28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71C"/>
    <a:srgbClr val="620F36"/>
    <a:srgbClr val="00FB92"/>
    <a:srgbClr val="941651"/>
    <a:srgbClr val="400923"/>
    <a:srgbClr val="000E5D"/>
    <a:srgbClr val="001069"/>
    <a:srgbClr val="011893"/>
    <a:srgbClr val="005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78"/>
  </p:normalViewPr>
  <p:slideViewPr>
    <p:cSldViewPr snapToGrid="0">
      <p:cViewPr varScale="1">
        <p:scale>
          <a:sx n="63" d="100"/>
          <a:sy n="63" d="100"/>
        </p:scale>
        <p:origin x="7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89CF5-E22D-7893-771C-9C5D428AF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9E1772-7435-0AA2-6075-D2720164A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E238F-F8BD-7EFF-DA7D-8281F88B9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5B5B-7AA2-FC43-A4B4-25E4CCEB2F67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3E0BD-B8E4-2834-332C-22BBADD71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071B4-46F1-2314-6DEA-76BF915C6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8159-D40F-264B-AE37-7EC2FC30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3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AC299-75EF-08CB-A85F-C9D0C9F16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A71D37-51E7-68E4-0904-DBDA9B84C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0BDB1-2D71-7A24-A5A1-8B94606D4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5B5B-7AA2-FC43-A4B4-25E4CCEB2F67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BB376-9539-0033-EF0A-9C7E11123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32FB5-068E-3BE2-6FC7-9E559DDF5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8159-D40F-264B-AE37-7EC2FC30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0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4DDA64-7A1F-9D38-8050-B440F987A9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719B5-F75E-7BFB-B28A-D0F4FA4AC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19D3A-2E5B-A6FC-FE50-3C2949164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5B5B-7AA2-FC43-A4B4-25E4CCEB2F67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702A5-5AEA-09D1-E46F-32E412D4F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240F7-7AEB-13E9-77B3-43DE924D1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8159-D40F-264B-AE37-7EC2FC30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8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C7199-8F84-3061-2102-1EA227A14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0F07C-368C-6359-B078-A7250351E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B3395-16B1-E16D-B240-DD7788E6B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5B5B-7AA2-FC43-A4B4-25E4CCEB2F67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57377-0ADD-641E-DC08-1D5184CA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603AF-B706-D83D-5D86-5EDDD2880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8159-D40F-264B-AE37-7EC2FC30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70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1BC0D-0936-3C76-F5B6-2AA109D51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F6172F-3030-8A0F-9B31-B829388C5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47F3B-BC2D-5168-2614-E887813C4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5B5B-7AA2-FC43-A4B4-25E4CCEB2F67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4A4DE-D685-637E-E9EA-B36B27F4B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65E4F-3402-1630-5A3A-D0713EB87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8159-D40F-264B-AE37-7EC2FC30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2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500A6-8FA8-B5CA-AD7F-99843597E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713B1-8C4E-A29B-29B2-F5FAFFA852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4DD3F9-3E25-E2DA-5D9C-F8D37323A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032D3-1743-FCD6-0F45-4D7821A65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5B5B-7AA2-FC43-A4B4-25E4CCEB2F67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E55C50-3BDB-DC28-688D-4D8123D82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4AE35-7F66-5711-BA0A-FD5B807E7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8159-D40F-264B-AE37-7EC2FC30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C4767-4958-03AB-54FC-577A560A5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0A83B-8945-63BD-C054-45170F5F3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D32F8-A9AB-62BF-68CB-3A707E6E5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D517E4-9B0A-4881-17E7-F1E3E193C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9CE076-FFA1-1FF1-964E-41D2D9B600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584221-495F-35D3-E6A2-D891B3EB9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5B5B-7AA2-FC43-A4B4-25E4CCEB2F67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612785-E1F1-2DBA-4927-22FD96BB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AAF56A-683F-5C4E-FC5B-5D17D7B61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8159-D40F-264B-AE37-7EC2FC30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0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DA6B0-FF58-AD9F-7176-D0318436A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F34F18-7364-5CB1-5CCB-7D8F08B87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5B5B-7AA2-FC43-A4B4-25E4CCEB2F67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5CFDDE-B280-9DB3-7AB5-CB5485B4E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368B4D-A1E6-115E-8920-F5F37C1F7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8159-D40F-264B-AE37-7EC2FC30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6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D9D09D-FB56-2ECA-D25C-63CBCDF78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5B5B-7AA2-FC43-A4B4-25E4CCEB2F67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62E787-34E8-EC34-6B59-A5534F1A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CF0335-0E99-9700-D282-B42404100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8159-D40F-264B-AE37-7EC2FC30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9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092EB-293E-67E7-6295-8ED902235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9B69A-2D2C-5F59-8F72-8CA6FA897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EBF8C4-65B3-AAF9-41F9-C83CB0270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2AE99-C6D8-6167-BD8E-F6AADB00E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5B5B-7AA2-FC43-A4B4-25E4CCEB2F67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7FF59-363E-BB1C-F399-5BFD0905C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6DB35-4058-E8AB-FD69-8F1B66669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8159-D40F-264B-AE37-7EC2FC30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6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F6AF0-3C96-7176-5ADE-6D68A0AA2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ECCD40-00DD-E480-60E8-900857BD36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222F6-838C-EF5D-4014-10FDDC3B0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842E3-351F-AFA6-AE9A-32DF9B6ED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5B5B-7AA2-FC43-A4B4-25E4CCEB2F67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84ADF-7F88-0153-119F-CA2B619F7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B5486-842A-4DCF-A499-9A7AC25B7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8159-D40F-264B-AE37-7EC2FC30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2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7D64CE-A157-CE19-A2F6-9CD63868C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A613D6-3A50-3A7D-B46B-FB8BD2447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8472C-5EED-2650-6633-864C0EA62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F5B5B-7AA2-FC43-A4B4-25E4CCEB2F67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0AF39-BEBE-D00D-ED4D-C421C92315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3C72D-7EE3-9070-ABC4-0F20E77F00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28159-D40F-264B-AE37-7EC2FC30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1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allpapercave.com/blur-abstract-colors-hd-wallpaper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allpapercave.com/blur-abstract-colors-hd-wallpaper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4EFD42-5F8D-11B2-BCB5-577A561987A5}"/>
              </a:ext>
            </a:extLst>
          </p:cNvPr>
          <p:cNvSpPr txBox="1"/>
          <p:nvPr/>
        </p:nvSpPr>
        <p:spPr>
          <a:xfrm>
            <a:off x="180622" y="191911"/>
            <a:ext cx="11763022" cy="646330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5CDC22-596E-20A7-C1FA-0A3704F1D827}"/>
              </a:ext>
            </a:extLst>
          </p:cNvPr>
          <p:cNvSpPr txBox="1"/>
          <p:nvPr/>
        </p:nvSpPr>
        <p:spPr>
          <a:xfrm>
            <a:off x="1332089" y="1015999"/>
            <a:ext cx="91214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bg1"/>
                </a:solidFill>
                <a:latin typeface="Cambria" panose="02040503050406030204" pitchFamily="18" charset="0"/>
              </a:rPr>
              <a:t>The Marriage </a:t>
            </a:r>
          </a:p>
          <a:p>
            <a:pPr algn="ctr"/>
            <a:endParaRPr lang="en-US" sz="400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ctr"/>
            <a:r>
              <a:rPr lang="en-US" sz="6000" b="1" dirty="0">
                <a:solidFill>
                  <a:srgbClr val="00FB92"/>
                </a:solidFill>
                <a:latin typeface="Cambria" panose="02040503050406030204" pitchFamily="18" charset="0"/>
              </a:rPr>
              <a:t>MAN</a:t>
            </a:r>
            <a:r>
              <a:rPr lang="en-US" sz="6000" b="1" dirty="0">
                <a:solidFill>
                  <a:schemeClr val="bg1"/>
                </a:solidFill>
                <a:latin typeface="Cambria" panose="02040503050406030204" pitchFamily="18" charset="0"/>
              </a:rPr>
              <a:t>       </a:t>
            </a:r>
            <a:r>
              <a:rPr lang="en-US" sz="6000" b="1" dirty="0">
                <a:solidFill>
                  <a:srgbClr val="FFFF00"/>
                </a:solidFill>
                <a:latin typeface="Cambria" panose="02040503050406030204" pitchFamily="18" charset="0"/>
              </a:rPr>
              <a:t>WOMAN</a:t>
            </a:r>
          </a:p>
        </p:txBody>
      </p:sp>
    </p:spTree>
    <p:extLst>
      <p:ext uri="{BB962C8B-B14F-4D97-AF65-F5344CB8AC3E}">
        <p14:creationId xmlns:p14="http://schemas.microsoft.com/office/powerpoint/2010/main" val="1985291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821451B-BEEB-B75E-3D47-8060E8747EE7}"/>
              </a:ext>
            </a:extLst>
          </p:cNvPr>
          <p:cNvSpPr txBox="1"/>
          <p:nvPr/>
        </p:nvSpPr>
        <p:spPr>
          <a:xfrm>
            <a:off x="654756" y="440267"/>
            <a:ext cx="10950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Prov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C37FD8-B2EB-795D-8734-B59BD56CDA8F}"/>
              </a:ext>
            </a:extLst>
          </p:cNvPr>
          <p:cNvSpPr txBox="1"/>
          <p:nvPr/>
        </p:nvSpPr>
        <p:spPr>
          <a:xfrm>
            <a:off x="0" y="0"/>
            <a:ext cx="12192000" cy="10987623"/>
          </a:xfrm>
          <a:prstGeom prst="rect">
            <a:avLst/>
          </a:prstGeom>
          <a:gradFill flip="none" rotWithShape="1">
            <a:gsLst>
              <a:gs pos="64000">
                <a:srgbClr val="000E5D">
                  <a:lumMod val="99862"/>
                  <a:lumOff val="138"/>
                </a:srgb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6000" dirty="0">
                <a:solidFill>
                  <a:srgbClr val="FFC000"/>
                </a:solidFill>
                <a:latin typeface="Cambria" panose="02040503050406030204" pitchFamily="18" charset="0"/>
              </a:rPr>
              <a:t>Proverbs 23:13,14</a:t>
            </a:r>
          </a:p>
          <a:p>
            <a:endParaRPr lang="en-US" sz="28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</a:rPr>
              <a:t>	Do not withhold correction from a 	child, for if you beat him with a 	rod, he will not die. You shall beat 	him with a rod, and deliver his 	soul from hell.</a:t>
            </a: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202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821451B-BEEB-B75E-3D47-8060E8747EE7}"/>
              </a:ext>
            </a:extLst>
          </p:cNvPr>
          <p:cNvSpPr txBox="1"/>
          <p:nvPr/>
        </p:nvSpPr>
        <p:spPr>
          <a:xfrm>
            <a:off x="654756" y="440267"/>
            <a:ext cx="10950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Prov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C37FD8-B2EB-795D-8734-B59BD56CDA8F}"/>
              </a:ext>
            </a:extLst>
          </p:cNvPr>
          <p:cNvSpPr txBox="1"/>
          <p:nvPr/>
        </p:nvSpPr>
        <p:spPr>
          <a:xfrm>
            <a:off x="0" y="0"/>
            <a:ext cx="12192000" cy="9325630"/>
          </a:xfrm>
          <a:prstGeom prst="rect">
            <a:avLst/>
          </a:prstGeom>
          <a:gradFill flip="none" rotWithShape="1">
            <a:gsLst>
              <a:gs pos="64000">
                <a:srgbClr val="000E5D">
                  <a:lumMod val="99862"/>
                  <a:lumOff val="138"/>
                </a:srgb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6000" dirty="0">
                <a:solidFill>
                  <a:srgbClr val="FFC000"/>
                </a:solidFill>
                <a:latin typeface="Cambria" panose="02040503050406030204" pitchFamily="18" charset="0"/>
              </a:rPr>
              <a:t>Proverbs 29:15</a:t>
            </a: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</a:rPr>
              <a:t>	The rod and reproof give wisdom, 	but a child left to himself brings 	shame to his mother.</a:t>
            </a: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477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rgbClr val="33071C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17000"/>
                <a:lumOff val="83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821451B-BEEB-B75E-3D47-8060E8747EE7}"/>
              </a:ext>
            </a:extLst>
          </p:cNvPr>
          <p:cNvSpPr txBox="1"/>
          <p:nvPr/>
        </p:nvSpPr>
        <p:spPr>
          <a:xfrm>
            <a:off x="654756" y="440267"/>
            <a:ext cx="10950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Prov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C37FD8-B2EB-795D-8734-B59BD56CDA8F}"/>
              </a:ext>
            </a:extLst>
          </p:cNvPr>
          <p:cNvSpPr txBox="1"/>
          <p:nvPr/>
        </p:nvSpPr>
        <p:spPr>
          <a:xfrm>
            <a:off x="0" y="0"/>
            <a:ext cx="12192000" cy="8094524"/>
          </a:xfrm>
          <a:prstGeom prst="rect">
            <a:avLst/>
          </a:prstGeom>
          <a:gradFill>
            <a:gsLst>
              <a:gs pos="79000">
                <a:srgbClr val="33071C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17000"/>
                  <a:lumOff val="83000"/>
                </a:schemeClr>
              </a:gs>
            </a:gsLst>
            <a:lin ang="2700000" scaled="1"/>
          </a:gradFill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6000" dirty="0">
                <a:solidFill>
                  <a:srgbClr val="FFC000"/>
                </a:solidFill>
                <a:latin typeface="Cambria" panose="02040503050406030204" pitchFamily="18" charset="0"/>
              </a:rPr>
              <a:t>Ephesians 6:1-4</a:t>
            </a:r>
          </a:p>
          <a:p>
            <a:endParaRPr lang="en-US" sz="2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</a:rPr>
              <a:t>	</a:t>
            </a:r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Children obey your </a:t>
            </a:r>
            <a:r>
              <a:rPr lang="en-US" sz="4000" dirty="0">
                <a:solidFill>
                  <a:srgbClr val="FFC000"/>
                </a:solidFill>
                <a:latin typeface="Cambria" panose="02040503050406030204" pitchFamily="18" charset="0"/>
              </a:rPr>
              <a:t>parents </a:t>
            </a:r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in the Lord, for this is 	right. </a:t>
            </a:r>
            <a:r>
              <a:rPr lang="en-US" sz="4000" i="1" dirty="0">
                <a:solidFill>
                  <a:schemeClr val="bg1"/>
                </a:solidFill>
                <a:latin typeface="Cambria" panose="02040503050406030204" pitchFamily="18" charset="0"/>
              </a:rPr>
              <a:t>Honor your </a:t>
            </a:r>
            <a:r>
              <a:rPr lang="en-US" sz="4000" i="1" dirty="0">
                <a:solidFill>
                  <a:srgbClr val="FFC000"/>
                </a:solidFill>
                <a:latin typeface="Cambria" panose="02040503050406030204" pitchFamily="18" charset="0"/>
              </a:rPr>
              <a:t>father</a:t>
            </a:r>
            <a:r>
              <a:rPr lang="en-US" sz="4000" i="1" dirty="0">
                <a:solidFill>
                  <a:schemeClr val="bg1"/>
                </a:solidFill>
                <a:latin typeface="Cambria" panose="02040503050406030204" pitchFamily="18" charset="0"/>
              </a:rPr>
              <a:t> and your </a:t>
            </a:r>
            <a:r>
              <a:rPr lang="en-US" sz="4000" i="1" dirty="0">
                <a:solidFill>
                  <a:srgbClr val="FFC000"/>
                </a:solidFill>
                <a:latin typeface="Cambria" panose="02040503050406030204" pitchFamily="18" charset="0"/>
              </a:rPr>
              <a:t>mother</a:t>
            </a:r>
            <a:r>
              <a:rPr lang="en-US" sz="4000" i="1" dirty="0">
                <a:solidFill>
                  <a:schemeClr val="bg1"/>
                </a:solidFill>
                <a:latin typeface="Cambria" panose="02040503050406030204" pitchFamily="18" charset="0"/>
              </a:rPr>
              <a:t>…</a:t>
            </a: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	And you </a:t>
            </a:r>
            <a:r>
              <a:rPr lang="en-US" sz="4000" dirty="0">
                <a:solidFill>
                  <a:srgbClr val="FFC000"/>
                </a:solidFill>
                <a:latin typeface="Cambria" panose="02040503050406030204" pitchFamily="18" charset="0"/>
              </a:rPr>
              <a:t>fathers</a:t>
            </a:r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, do not provoke your 	children to 	wrath, but bring them up in the training and 	admonition of the Lord.</a:t>
            </a: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826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821451B-BEEB-B75E-3D47-8060E8747EE7}"/>
              </a:ext>
            </a:extLst>
          </p:cNvPr>
          <p:cNvSpPr txBox="1"/>
          <p:nvPr/>
        </p:nvSpPr>
        <p:spPr>
          <a:xfrm>
            <a:off x="654756" y="440267"/>
            <a:ext cx="10950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Prov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C37FD8-B2EB-795D-8734-B59BD56CDA8F}"/>
              </a:ext>
            </a:extLst>
          </p:cNvPr>
          <p:cNvSpPr txBox="1"/>
          <p:nvPr/>
        </p:nvSpPr>
        <p:spPr>
          <a:xfrm>
            <a:off x="0" y="0"/>
            <a:ext cx="12192000" cy="8710077"/>
          </a:xfrm>
          <a:prstGeom prst="rect">
            <a:avLst/>
          </a:prstGeom>
          <a:gradFill flip="none" rotWithShape="1">
            <a:gsLst>
              <a:gs pos="64000">
                <a:srgbClr val="000E5D">
                  <a:lumMod val="99862"/>
                  <a:lumOff val="138"/>
                </a:srgb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CE20E1-0BDA-74E6-E7F9-79335E2DC64E}"/>
              </a:ext>
            </a:extLst>
          </p:cNvPr>
          <p:cNvSpPr txBox="1"/>
          <p:nvPr/>
        </p:nvSpPr>
        <p:spPr>
          <a:xfrm>
            <a:off x="1174044" y="857956"/>
            <a:ext cx="9606845" cy="532453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FB92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	   </a:t>
            </a:r>
            <a:r>
              <a:rPr lang="en-US" sz="6000" b="1" dirty="0">
                <a:solidFill>
                  <a:srgbClr val="00FB92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Purpose of Marriage? </a:t>
            </a:r>
          </a:p>
          <a:p>
            <a:endParaRPr lang="en-US" sz="4000" b="1" dirty="0">
              <a:solidFill>
                <a:schemeClr val="bg1"/>
              </a:solidFill>
              <a:latin typeface="BIG CASLON MEDIUM" panose="02000603090000020003" pitchFamily="2" charset="-79"/>
              <a:cs typeface="BIG CASLON MEDIUM" panose="02000603090000020003" pitchFamily="2" charset="-79"/>
            </a:endParaRPr>
          </a:p>
          <a:p>
            <a:r>
              <a:rPr lang="en-US" sz="6000" b="1" dirty="0">
                <a:solidFill>
                  <a:schemeClr val="bg1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	</a:t>
            </a:r>
          </a:p>
          <a:p>
            <a:endParaRPr lang="en-US" sz="6000" b="1" dirty="0">
              <a:solidFill>
                <a:schemeClr val="bg1"/>
              </a:solidFill>
              <a:latin typeface="BIG CASLON MEDIUM" panose="02000603090000020003" pitchFamily="2" charset="-79"/>
              <a:cs typeface="BIG CASLON MEDIUM" panose="02000603090000020003" pitchFamily="2" charset="-79"/>
            </a:endParaRPr>
          </a:p>
          <a:p>
            <a:endParaRPr lang="en-US" sz="6000" b="1" dirty="0">
              <a:solidFill>
                <a:schemeClr val="bg1"/>
              </a:solidFill>
              <a:latin typeface="BIG CASLON MEDIUM" panose="02000603090000020003" pitchFamily="2" charset="-79"/>
              <a:cs typeface="BIG CASLON MEDIUM" panose="02000603090000020003" pitchFamily="2" charset="-79"/>
            </a:endParaRPr>
          </a:p>
          <a:p>
            <a:r>
              <a:rPr lang="en-US" sz="6000" b="1" dirty="0">
                <a:solidFill>
                  <a:schemeClr val="bg1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				</a:t>
            </a:r>
            <a:endParaRPr lang="en-US" sz="6000" b="1" dirty="0">
              <a:solidFill>
                <a:srgbClr val="FFC000"/>
              </a:solidFill>
              <a:latin typeface="BIG CASLON MEDIUM" panose="02000603090000020003" pitchFamily="2" charset="-79"/>
              <a:cs typeface="BIG CASLON MEDIUM" panose="020006030900000200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91276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821451B-BEEB-B75E-3D47-8060E8747EE7}"/>
              </a:ext>
            </a:extLst>
          </p:cNvPr>
          <p:cNvSpPr txBox="1"/>
          <p:nvPr/>
        </p:nvSpPr>
        <p:spPr>
          <a:xfrm>
            <a:off x="654756" y="440267"/>
            <a:ext cx="10950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Prov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C37FD8-B2EB-795D-8734-B59BD56CDA8F}"/>
              </a:ext>
            </a:extLst>
          </p:cNvPr>
          <p:cNvSpPr txBox="1"/>
          <p:nvPr/>
        </p:nvSpPr>
        <p:spPr>
          <a:xfrm>
            <a:off x="0" y="0"/>
            <a:ext cx="12192000" cy="8710077"/>
          </a:xfrm>
          <a:prstGeom prst="rect">
            <a:avLst/>
          </a:prstGeom>
          <a:gradFill flip="none" rotWithShape="1">
            <a:gsLst>
              <a:gs pos="64000">
                <a:srgbClr val="000E5D">
                  <a:lumMod val="99862"/>
                  <a:lumOff val="138"/>
                </a:srgb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CE20E1-0BDA-74E6-E7F9-79335E2DC64E}"/>
              </a:ext>
            </a:extLst>
          </p:cNvPr>
          <p:cNvSpPr txBox="1"/>
          <p:nvPr/>
        </p:nvSpPr>
        <p:spPr>
          <a:xfrm>
            <a:off x="1174044" y="857956"/>
            <a:ext cx="9606845" cy="532453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FB92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	   </a:t>
            </a:r>
            <a:r>
              <a:rPr lang="en-US" sz="6000" b="1" dirty="0">
                <a:solidFill>
                  <a:srgbClr val="00FB92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Purpose of Marriage? </a:t>
            </a:r>
          </a:p>
          <a:p>
            <a:endParaRPr lang="en-US" sz="4000" b="1" dirty="0">
              <a:solidFill>
                <a:schemeClr val="bg1"/>
              </a:solidFill>
              <a:latin typeface="BIG CASLON MEDIUM" panose="02000603090000020003" pitchFamily="2" charset="-79"/>
              <a:cs typeface="BIG CASLON MEDIUM" panose="02000603090000020003" pitchFamily="2" charset="-79"/>
            </a:endParaRPr>
          </a:p>
          <a:p>
            <a:r>
              <a:rPr lang="en-US" sz="6000" b="1" dirty="0">
                <a:solidFill>
                  <a:schemeClr val="bg1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	To Raise a Godly Seed</a:t>
            </a:r>
          </a:p>
          <a:p>
            <a:endParaRPr lang="en-US" sz="6000" b="1" dirty="0">
              <a:solidFill>
                <a:schemeClr val="bg1"/>
              </a:solidFill>
              <a:latin typeface="BIG CASLON MEDIUM" panose="02000603090000020003" pitchFamily="2" charset="-79"/>
              <a:cs typeface="BIG CASLON MEDIUM" panose="02000603090000020003" pitchFamily="2" charset="-79"/>
            </a:endParaRPr>
          </a:p>
          <a:p>
            <a:r>
              <a:rPr lang="en-US" sz="6000" b="1" dirty="0">
                <a:solidFill>
                  <a:schemeClr val="bg1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			</a:t>
            </a:r>
            <a:r>
              <a:rPr lang="en-US" sz="6000" b="1" dirty="0">
                <a:solidFill>
                  <a:srgbClr val="FFC000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         -</a:t>
            </a:r>
            <a:r>
              <a:rPr lang="en-US" sz="6000" b="1" dirty="0">
                <a:solidFill>
                  <a:schemeClr val="bg1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 </a:t>
            </a:r>
            <a:r>
              <a:rPr lang="en-US" sz="6000" b="1" dirty="0">
                <a:solidFill>
                  <a:srgbClr val="FFC000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Malachi 2:15</a:t>
            </a:r>
            <a:endParaRPr lang="en-US" sz="6000" b="1" dirty="0">
              <a:solidFill>
                <a:schemeClr val="bg1"/>
              </a:solidFill>
              <a:latin typeface="BIG CASLON MEDIUM" panose="02000603090000020003" pitchFamily="2" charset="-79"/>
              <a:cs typeface="BIG CASLON MEDIUM" panose="02000603090000020003" pitchFamily="2" charset="-79"/>
            </a:endParaRPr>
          </a:p>
          <a:p>
            <a:r>
              <a:rPr lang="en-US" sz="6000" b="1" dirty="0">
                <a:solidFill>
                  <a:schemeClr val="bg1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				</a:t>
            </a:r>
            <a:endParaRPr lang="en-US" sz="6000" b="1" dirty="0">
              <a:solidFill>
                <a:srgbClr val="FFC000"/>
              </a:solidFill>
              <a:latin typeface="BIG CASLON MEDIUM" panose="02000603090000020003" pitchFamily="2" charset="-79"/>
              <a:cs typeface="BIG CASLON MEDIUM" panose="020006030900000200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84161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821451B-BEEB-B75E-3D47-8060E8747EE7}"/>
              </a:ext>
            </a:extLst>
          </p:cNvPr>
          <p:cNvSpPr txBox="1"/>
          <p:nvPr/>
        </p:nvSpPr>
        <p:spPr>
          <a:xfrm>
            <a:off x="654756" y="440267"/>
            <a:ext cx="10950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Prov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C37FD8-B2EB-795D-8734-B59BD56CDA8F}"/>
              </a:ext>
            </a:extLst>
          </p:cNvPr>
          <p:cNvSpPr txBox="1"/>
          <p:nvPr/>
        </p:nvSpPr>
        <p:spPr>
          <a:xfrm>
            <a:off x="0" y="0"/>
            <a:ext cx="12192000" cy="7478970"/>
          </a:xfrm>
          <a:prstGeom prst="rect">
            <a:avLst/>
          </a:prstGeom>
          <a:gradFill flip="none" rotWithShape="1">
            <a:gsLst>
              <a:gs pos="64000">
                <a:srgbClr val="000E5D">
                  <a:lumMod val="99862"/>
                  <a:lumOff val="138"/>
                </a:srgb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CE20E1-0BDA-74E6-E7F9-79335E2DC64E}"/>
              </a:ext>
            </a:extLst>
          </p:cNvPr>
          <p:cNvSpPr txBox="1"/>
          <p:nvPr/>
        </p:nvSpPr>
        <p:spPr>
          <a:xfrm>
            <a:off x="1174044" y="857956"/>
            <a:ext cx="9606845" cy="532453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FB92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  </a:t>
            </a:r>
            <a:r>
              <a:rPr lang="en-US" sz="4000" dirty="0">
                <a:solidFill>
                  <a:schemeClr val="bg1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			</a:t>
            </a:r>
            <a:endParaRPr lang="en-US" sz="4000" i="1" dirty="0">
              <a:solidFill>
                <a:schemeClr val="bg1"/>
              </a:solidFill>
              <a:latin typeface="BIG CASLON MEDIUM" panose="02000603090000020003" pitchFamily="2" charset="-79"/>
              <a:cs typeface="BIG CASLON MEDIUM" panose="02000603090000020003" pitchFamily="2" charset="-79"/>
            </a:endParaRPr>
          </a:p>
          <a:p>
            <a:r>
              <a:rPr lang="en-US" sz="6000" b="1" dirty="0">
                <a:solidFill>
                  <a:schemeClr val="bg1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     To Raise a Godly Seed</a:t>
            </a:r>
          </a:p>
          <a:p>
            <a:endParaRPr lang="en-US" sz="6000" dirty="0">
              <a:solidFill>
                <a:srgbClr val="00FB92"/>
              </a:solidFill>
              <a:latin typeface="Big Caslon Medium" panose="02000603090000020003" pitchFamily="2" charset="-79"/>
              <a:cs typeface="Big Caslon Medium" panose="02000603090000020003" pitchFamily="2" charset="-79"/>
            </a:endParaRPr>
          </a:p>
          <a:p>
            <a:r>
              <a:rPr lang="en-US" sz="6000" dirty="0">
                <a:solidFill>
                  <a:srgbClr val="00FB92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   The greatest contribution</a:t>
            </a:r>
          </a:p>
          <a:p>
            <a:r>
              <a:rPr lang="en-US" sz="6000" b="1" dirty="0">
                <a:solidFill>
                  <a:srgbClr val="00FB92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      you can leave to world</a:t>
            </a:r>
            <a:endParaRPr lang="en-US" sz="6000" b="1" dirty="0">
              <a:solidFill>
                <a:schemeClr val="bg1"/>
              </a:solidFill>
              <a:latin typeface="BIG CASLON MEDIUM" panose="02000603090000020003" pitchFamily="2" charset="-79"/>
              <a:cs typeface="BIG CASLON MEDIUM" panose="02000603090000020003" pitchFamily="2" charset="-79"/>
            </a:endParaRPr>
          </a:p>
          <a:p>
            <a:r>
              <a:rPr lang="en-US" sz="6000" b="1" dirty="0">
                <a:solidFill>
                  <a:schemeClr val="bg1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				</a:t>
            </a:r>
            <a:endParaRPr lang="en-US" sz="6000" b="1" dirty="0">
              <a:solidFill>
                <a:srgbClr val="FFC000"/>
              </a:solidFill>
              <a:latin typeface="BIG CASLON MEDIUM" panose="02000603090000020003" pitchFamily="2" charset="-79"/>
              <a:cs typeface="BIG CASLON MEDIUM" panose="020006030900000200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10780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7194C44-4564-356A-22C0-1A655497A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30480" y="-2"/>
            <a:ext cx="17876522" cy="141732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B6459A5-AB52-F53C-3DAA-34379F2BFD18}"/>
              </a:ext>
            </a:extLst>
          </p:cNvPr>
          <p:cNvSpPr txBox="1"/>
          <p:nvPr/>
        </p:nvSpPr>
        <p:spPr>
          <a:xfrm>
            <a:off x="423745" y="324431"/>
            <a:ext cx="119764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Cambria" panose="02040503050406030204" pitchFamily="18" charset="0"/>
              </a:rPr>
              <a:t>    </a:t>
            </a:r>
            <a:r>
              <a:rPr lang="en-US" sz="6000" b="1" u="sng" dirty="0">
                <a:latin typeface="Cambria" panose="02040503050406030204" pitchFamily="18" charset="0"/>
              </a:rPr>
              <a:t>MAN</a:t>
            </a:r>
            <a:r>
              <a:rPr lang="en-US" sz="6000" b="1" dirty="0">
                <a:latin typeface="Cambria" panose="02040503050406030204" pitchFamily="18" charset="0"/>
              </a:rPr>
              <a:t>						</a:t>
            </a:r>
            <a:r>
              <a:rPr lang="en-US" sz="6000" b="1" u="sng" dirty="0">
                <a:latin typeface="Cambria" panose="02040503050406030204" pitchFamily="18" charset="0"/>
              </a:rPr>
              <a:t>WOMAN</a:t>
            </a:r>
          </a:p>
          <a:p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Lover 				Helper</a:t>
            </a:r>
          </a:p>
          <a:p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Leader				Submits husband Provider 			Loves her family</a:t>
            </a:r>
          </a:p>
          <a:p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Protector 			Makes home		</a:t>
            </a:r>
          </a:p>
          <a:p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						Discreet/Chaste</a:t>
            </a:r>
            <a:endParaRPr lang="en-US" sz="6000" i="1" dirty="0">
              <a:latin typeface="Cambria" panose="02040503050406030204" pitchFamily="18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08E8212-C5D6-0368-7781-71AAE7B0B88A}"/>
              </a:ext>
            </a:extLst>
          </p:cNvPr>
          <p:cNvCxnSpPr>
            <a:cxnSpLocks/>
          </p:cNvCxnSpPr>
          <p:nvPr/>
        </p:nvCxnSpPr>
        <p:spPr>
          <a:xfrm>
            <a:off x="2799644" y="1817511"/>
            <a:ext cx="2923823" cy="0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9615FF9-B87D-70A2-EE30-D7B7A91592C0}"/>
              </a:ext>
            </a:extLst>
          </p:cNvPr>
          <p:cNvCxnSpPr>
            <a:cxnSpLocks/>
          </p:cNvCxnSpPr>
          <p:nvPr/>
        </p:nvCxnSpPr>
        <p:spPr>
          <a:xfrm>
            <a:off x="3217333" y="2760133"/>
            <a:ext cx="2506134" cy="0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375E7C1-E005-CD66-8AE1-D0821622C38E}"/>
              </a:ext>
            </a:extLst>
          </p:cNvPr>
          <p:cNvCxnSpPr>
            <a:cxnSpLocks/>
          </p:cNvCxnSpPr>
          <p:nvPr/>
        </p:nvCxnSpPr>
        <p:spPr>
          <a:xfrm>
            <a:off x="3883378" y="3646311"/>
            <a:ext cx="1840089" cy="0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1D61EBD-72B2-C2E1-9BC9-1664B0C092E7}"/>
              </a:ext>
            </a:extLst>
          </p:cNvPr>
          <p:cNvCxnSpPr>
            <a:cxnSpLocks/>
          </p:cNvCxnSpPr>
          <p:nvPr/>
        </p:nvCxnSpPr>
        <p:spPr>
          <a:xfrm>
            <a:off x="3984978" y="4555066"/>
            <a:ext cx="1738489" cy="0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717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4EFD42-5F8D-11B2-BCB5-577A561987A5}"/>
              </a:ext>
            </a:extLst>
          </p:cNvPr>
          <p:cNvSpPr txBox="1"/>
          <p:nvPr/>
        </p:nvSpPr>
        <p:spPr>
          <a:xfrm>
            <a:off x="180622" y="191911"/>
            <a:ext cx="11763022" cy="646330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5CDC22-596E-20A7-C1FA-0A3704F1D827}"/>
              </a:ext>
            </a:extLst>
          </p:cNvPr>
          <p:cNvSpPr txBox="1"/>
          <p:nvPr/>
        </p:nvSpPr>
        <p:spPr>
          <a:xfrm>
            <a:off x="801511" y="530578"/>
            <a:ext cx="1026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C000"/>
                </a:solidFill>
                <a:latin typeface="Cambria" panose="02040503050406030204" pitchFamily="18" charset="0"/>
              </a:rPr>
              <a:t>Proverbs 19</a:t>
            </a:r>
          </a:p>
          <a:p>
            <a:pPr algn="ctr"/>
            <a:endParaRPr lang="en-US" sz="400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n-US" sz="4000" b="1" dirty="0">
                <a:solidFill>
                  <a:srgbClr val="00FB92"/>
                </a:solidFill>
                <a:latin typeface="Cambria" panose="02040503050406030204" pitchFamily="18" charset="0"/>
              </a:rPr>
              <a:t>MAN </a:t>
            </a:r>
            <a:r>
              <a:rPr lang="en-US" sz="4000" i="1" dirty="0">
                <a:solidFill>
                  <a:schemeClr val="bg1"/>
                </a:solidFill>
                <a:latin typeface="Cambria" panose="02040503050406030204" pitchFamily="18" charset="0"/>
              </a:rPr>
              <a:t>vs 14 </a:t>
            </a:r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-</a:t>
            </a:r>
            <a:r>
              <a:rPr lang="en-US" sz="4000" b="1" dirty="0">
                <a:solidFill>
                  <a:schemeClr val="bg1"/>
                </a:solidFill>
                <a:latin typeface="Cambria" panose="02040503050406030204" pitchFamily="18" charset="0"/>
              </a:rPr>
              <a:t>  </a:t>
            </a:r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Houses and riches are an inheritance from fathers, but a prudent wife is from the Lord     </a:t>
            </a: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27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4EFD42-5F8D-11B2-BCB5-577A561987A5}"/>
              </a:ext>
            </a:extLst>
          </p:cNvPr>
          <p:cNvSpPr txBox="1"/>
          <p:nvPr/>
        </p:nvSpPr>
        <p:spPr>
          <a:xfrm>
            <a:off x="180622" y="191911"/>
            <a:ext cx="11763022" cy="646330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5CDC22-596E-20A7-C1FA-0A3704F1D827}"/>
              </a:ext>
            </a:extLst>
          </p:cNvPr>
          <p:cNvSpPr txBox="1"/>
          <p:nvPr/>
        </p:nvSpPr>
        <p:spPr>
          <a:xfrm>
            <a:off x="801511" y="530578"/>
            <a:ext cx="10261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C000"/>
                </a:solidFill>
                <a:latin typeface="Cambria" panose="02040503050406030204" pitchFamily="18" charset="0"/>
              </a:rPr>
              <a:t>Proverbs 19</a:t>
            </a:r>
          </a:p>
          <a:p>
            <a:pPr algn="ctr"/>
            <a:endParaRPr lang="en-US" sz="400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n-US" sz="4000" b="1" dirty="0">
                <a:solidFill>
                  <a:srgbClr val="00FB92"/>
                </a:solidFill>
                <a:latin typeface="Cambria" panose="02040503050406030204" pitchFamily="18" charset="0"/>
              </a:rPr>
              <a:t>MAN </a:t>
            </a:r>
            <a:r>
              <a:rPr lang="en-US" sz="4000" i="1" dirty="0">
                <a:solidFill>
                  <a:schemeClr val="bg1"/>
                </a:solidFill>
                <a:latin typeface="Cambria" panose="02040503050406030204" pitchFamily="18" charset="0"/>
              </a:rPr>
              <a:t>vs 14 </a:t>
            </a:r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-</a:t>
            </a:r>
            <a:r>
              <a:rPr lang="en-US" sz="4000" b="1" dirty="0">
                <a:solidFill>
                  <a:schemeClr val="bg1"/>
                </a:solidFill>
                <a:latin typeface="Cambria" panose="02040503050406030204" pitchFamily="18" charset="0"/>
              </a:rPr>
              <a:t>  </a:t>
            </a:r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Houses and riches are an inheritance from fathers, but a prudent wife is from the Lord     </a:t>
            </a: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n-US" sz="4000" b="1" dirty="0">
                <a:solidFill>
                  <a:srgbClr val="FFFF00"/>
                </a:solidFill>
                <a:latin typeface="Cambria" panose="02040503050406030204" pitchFamily="18" charset="0"/>
              </a:rPr>
              <a:t>WOMAN </a:t>
            </a:r>
            <a:r>
              <a:rPr lang="en-US" sz="4000" i="1" dirty="0">
                <a:solidFill>
                  <a:schemeClr val="bg1"/>
                </a:solidFill>
                <a:latin typeface="Cambria" panose="02040503050406030204" pitchFamily="18" charset="0"/>
              </a:rPr>
              <a:t>vs 22 </a:t>
            </a:r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– What is desired in a man is</a:t>
            </a:r>
          </a:p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loving kindness, and a poor man is better than a liar</a:t>
            </a:r>
          </a:p>
        </p:txBody>
      </p:sp>
    </p:spTree>
    <p:extLst>
      <p:ext uri="{BB962C8B-B14F-4D97-AF65-F5344CB8AC3E}">
        <p14:creationId xmlns:p14="http://schemas.microsoft.com/office/powerpoint/2010/main" val="3931320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7194C44-4564-356A-22C0-1A655497A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30480" y="-2"/>
            <a:ext cx="17876522" cy="141732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B6459A5-AB52-F53C-3DAA-34379F2BFD18}"/>
              </a:ext>
            </a:extLst>
          </p:cNvPr>
          <p:cNvSpPr txBox="1"/>
          <p:nvPr/>
        </p:nvSpPr>
        <p:spPr>
          <a:xfrm>
            <a:off x="423745" y="324431"/>
            <a:ext cx="1197641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Cambria" panose="02040503050406030204" pitchFamily="18" charset="0"/>
              </a:rPr>
              <a:t>    </a:t>
            </a:r>
            <a:r>
              <a:rPr lang="en-US" sz="6000" b="1" u="sng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MAN</a:t>
            </a:r>
            <a:r>
              <a:rPr lang="en-US" sz="6000" b="1" dirty="0">
                <a:latin typeface="Cambria" panose="02040503050406030204" pitchFamily="18" charset="0"/>
              </a:rPr>
              <a:t>						</a:t>
            </a:r>
            <a:r>
              <a:rPr lang="en-US" sz="6000" b="1" u="sng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WOMAN</a:t>
            </a:r>
          </a:p>
          <a:p>
            <a:endParaRPr lang="en-US" sz="6000" b="1" u="sng" dirty="0">
              <a:latin typeface="Cambria" panose="02040503050406030204" pitchFamily="18" charset="0"/>
            </a:endParaRPr>
          </a:p>
          <a:p>
            <a:r>
              <a:rPr lang="en-US" sz="6000" b="1" dirty="0">
                <a:latin typeface="Cambria" panose="02040503050406030204" pitchFamily="18" charset="0"/>
              </a:rPr>
              <a:t>			         </a:t>
            </a:r>
            <a:r>
              <a:rPr lang="en-US" sz="9600" b="1" dirty="0">
                <a:solidFill>
                  <a:srgbClr val="941651"/>
                </a:solidFill>
                <a:latin typeface="Cambria" panose="02040503050406030204" pitchFamily="18" charset="0"/>
              </a:rPr>
              <a:t>One </a:t>
            </a:r>
          </a:p>
          <a:p>
            <a:r>
              <a:rPr lang="en-US" sz="6000" b="1" dirty="0">
                <a:latin typeface="Cambria" panose="02040503050406030204" pitchFamily="18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400522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821451B-BEEB-B75E-3D47-8060E8747EE7}"/>
              </a:ext>
            </a:extLst>
          </p:cNvPr>
          <p:cNvSpPr txBox="1"/>
          <p:nvPr/>
        </p:nvSpPr>
        <p:spPr>
          <a:xfrm>
            <a:off x="654756" y="440267"/>
            <a:ext cx="10950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Prov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C37FD8-B2EB-795D-8734-B59BD56CDA8F}"/>
              </a:ext>
            </a:extLst>
          </p:cNvPr>
          <p:cNvSpPr txBox="1"/>
          <p:nvPr/>
        </p:nvSpPr>
        <p:spPr>
          <a:xfrm>
            <a:off x="0" y="0"/>
            <a:ext cx="12192000" cy="8710077"/>
          </a:xfrm>
          <a:prstGeom prst="rect">
            <a:avLst/>
          </a:prstGeom>
          <a:gradFill flip="none" rotWithShape="1">
            <a:gsLst>
              <a:gs pos="64000">
                <a:srgbClr val="000E5D">
                  <a:lumMod val="99862"/>
                  <a:lumOff val="138"/>
                </a:srgb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CE20E1-0BDA-74E6-E7F9-79335E2DC64E}"/>
              </a:ext>
            </a:extLst>
          </p:cNvPr>
          <p:cNvSpPr txBox="1"/>
          <p:nvPr/>
        </p:nvSpPr>
        <p:spPr>
          <a:xfrm>
            <a:off x="1174044" y="857956"/>
            <a:ext cx="9606845" cy="470898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dirty="0"/>
              <a:t>	                       </a:t>
            </a:r>
            <a:r>
              <a:rPr lang="en-US" sz="6000" b="1" dirty="0">
                <a:solidFill>
                  <a:schemeClr val="bg1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 </a:t>
            </a:r>
          </a:p>
          <a:p>
            <a:r>
              <a:rPr lang="en-US" sz="6000" b="1" dirty="0">
                <a:solidFill>
                  <a:schemeClr val="bg1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  “Be fruitful and multiply,</a:t>
            </a:r>
          </a:p>
          <a:p>
            <a:r>
              <a:rPr lang="en-US" sz="6000" b="1" dirty="0">
                <a:solidFill>
                  <a:schemeClr val="bg1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  fill the earth…”</a:t>
            </a:r>
          </a:p>
          <a:p>
            <a:r>
              <a:rPr lang="en-US" sz="6000" b="1" dirty="0">
                <a:solidFill>
                  <a:schemeClr val="bg1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				</a:t>
            </a:r>
            <a:r>
              <a:rPr lang="en-US" sz="6000" i="1" dirty="0">
                <a:solidFill>
                  <a:srgbClr val="FFC000"/>
                </a:solidFill>
                <a:latin typeface="Cambria" panose="02040503050406030204" pitchFamily="18" charset="0"/>
                <a:cs typeface="BIG CASLON MEDIUM" panose="02000603090000020003" pitchFamily="2" charset="-79"/>
              </a:rPr>
              <a:t>- Genesis 1:28</a:t>
            </a:r>
          </a:p>
          <a:p>
            <a:r>
              <a:rPr lang="en-US" sz="6000" b="1" dirty="0">
                <a:solidFill>
                  <a:schemeClr val="bg1"/>
                </a:solidFill>
                <a:latin typeface="BIG CASLON MEDIUM" panose="02000603090000020003" pitchFamily="2" charset="-79"/>
                <a:cs typeface="BIG CASLON MEDIUM" panose="02000603090000020003" pitchFamily="2" charset="-79"/>
              </a:rPr>
              <a:t>				</a:t>
            </a:r>
            <a:endParaRPr lang="en-US" sz="6000" b="1" dirty="0">
              <a:solidFill>
                <a:srgbClr val="FFC000"/>
              </a:solidFill>
              <a:latin typeface="BIG CASLON MEDIUM" panose="02000603090000020003" pitchFamily="2" charset="-79"/>
              <a:cs typeface="BIG CASLON MEDIUM" panose="020006030900000200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3410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821451B-BEEB-B75E-3D47-8060E8747EE7}"/>
              </a:ext>
            </a:extLst>
          </p:cNvPr>
          <p:cNvSpPr txBox="1"/>
          <p:nvPr/>
        </p:nvSpPr>
        <p:spPr>
          <a:xfrm>
            <a:off x="654756" y="440267"/>
            <a:ext cx="10950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Prov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C37FD8-B2EB-795D-8734-B59BD56CDA8F}"/>
              </a:ext>
            </a:extLst>
          </p:cNvPr>
          <p:cNvSpPr txBox="1"/>
          <p:nvPr/>
        </p:nvSpPr>
        <p:spPr>
          <a:xfrm>
            <a:off x="0" y="0"/>
            <a:ext cx="12192000" cy="9633406"/>
          </a:xfrm>
          <a:prstGeom prst="rect">
            <a:avLst/>
          </a:prstGeom>
          <a:gradFill flip="none" rotWithShape="1">
            <a:gsLst>
              <a:gs pos="64000">
                <a:srgbClr val="000E5D">
                  <a:lumMod val="99862"/>
                  <a:lumOff val="138"/>
                </a:srgb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6000" dirty="0">
                <a:solidFill>
                  <a:srgbClr val="FFC000"/>
                </a:solidFill>
                <a:latin typeface="Cambria" panose="02040503050406030204" pitchFamily="18" charset="0"/>
              </a:rPr>
              <a:t>Proverbs 13:24</a:t>
            </a: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</a:rPr>
              <a:t>	He who spares his rod hates his 	son, but he who loves him 	disciplines him promptly (early).</a:t>
            </a: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351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821451B-BEEB-B75E-3D47-8060E8747EE7}"/>
              </a:ext>
            </a:extLst>
          </p:cNvPr>
          <p:cNvSpPr txBox="1"/>
          <p:nvPr/>
        </p:nvSpPr>
        <p:spPr>
          <a:xfrm>
            <a:off x="654756" y="440267"/>
            <a:ext cx="10950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Prov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C37FD8-B2EB-795D-8734-B59BD56CDA8F}"/>
              </a:ext>
            </a:extLst>
          </p:cNvPr>
          <p:cNvSpPr txBox="1"/>
          <p:nvPr/>
        </p:nvSpPr>
        <p:spPr>
          <a:xfrm>
            <a:off x="0" y="0"/>
            <a:ext cx="12192000" cy="8710077"/>
          </a:xfrm>
          <a:prstGeom prst="rect">
            <a:avLst/>
          </a:prstGeom>
          <a:gradFill flip="none" rotWithShape="1">
            <a:gsLst>
              <a:gs pos="64000">
                <a:srgbClr val="000E5D">
                  <a:lumMod val="99862"/>
                  <a:lumOff val="138"/>
                </a:srgb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6000" dirty="0">
                <a:solidFill>
                  <a:srgbClr val="FFC000"/>
                </a:solidFill>
                <a:latin typeface="Cambria" panose="02040503050406030204" pitchFamily="18" charset="0"/>
              </a:rPr>
              <a:t>Proverbs 19:18</a:t>
            </a: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</a:rPr>
              <a:t>	Chasten your son while there is 		hope, and do not set your heart 	on his destruction (putting him to 	death).  </a:t>
            </a:r>
            <a:r>
              <a:rPr lang="en-US" sz="6000" i="1" dirty="0">
                <a:solidFill>
                  <a:srgbClr val="FFC000"/>
                </a:solidFill>
                <a:latin typeface="Cambria" panose="02040503050406030204" pitchFamily="18" charset="0"/>
              </a:rPr>
              <a:t>Deuteronomy 21:18-21</a:t>
            </a: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32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821451B-BEEB-B75E-3D47-8060E8747EE7}"/>
              </a:ext>
            </a:extLst>
          </p:cNvPr>
          <p:cNvSpPr txBox="1"/>
          <p:nvPr/>
        </p:nvSpPr>
        <p:spPr>
          <a:xfrm>
            <a:off x="654756" y="440267"/>
            <a:ext cx="10950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Prov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C37FD8-B2EB-795D-8734-B59BD56CDA8F}"/>
              </a:ext>
            </a:extLst>
          </p:cNvPr>
          <p:cNvSpPr txBox="1"/>
          <p:nvPr/>
        </p:nvSpPr>
        <p:spPr>
          <a:xfrm>
            <a:off x="0" y="0"/>
            <a:ext cx="12192000" cy="9633406"/>
          </a:xfrm>
          <a:prstGeom prst="rect">
            <a:avLst/>
          </a:prstGeom>
          <a:gradFill flip="none" rotWithShape="1">
            <a:gsLst>
              <a:gs pos="64000">
                <a:srgbClr val="000E5D">
                  <a:lumMod val="99862"/>
                  <a:lumOff val="138"/>
                </a:srgb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6000" dirty="0">
                <a:solidFill>
                  <a:srgbClr val="FFC000"/>
                </a:solidFill>
                <a:latin typeface="Cambria" panose="02040503050406030204" pitchFamily="18" charset="0"/>
              </a:rPr>
              <a:t>Proverbs 22:6</a:t>
            </a: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</a:rPr>
              <a:t>	Train up a child in the way he 	should go, and when he is old he 	will not depart from it.</a:t>
            </a: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178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445</Words>
  <Application>Microsoft Office PowerPoint</Application>
  <PresentationFormat>Widescreen</PresentationFormat>
  <Paragraphs>213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BIG CASLON MEDIUM</vt:lpstr>
      <vt:lpstr>BIG CASLON MEDIUM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Dewey Marrs</dc:creator>
  <cp:lastModifiedBy>Linda Vail</cp:lastModifiedBy>
  <cp:revision>11</cp:revision>
  <dcterms:created xsi:type="dcterms:W3CDTF">2024-03-16T15:58:31Z</dcterms:created>
  <dcterms:modified xsi:type="dcterms:W3CDTF">2024-03-18T18:47:46Z</dcterms:modified>
</cp:coreProperties>
</file>