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6" r:id="rId4"/>
    <p:sldId id="265" r:id="rId5"/>
    <p:sldId id="262" r:id="rId6"/>
    <p:sldId id="267" r:id="rId7"/>
    <p:sldId id="270" r:id="rId8"/>
    <p:sldId id="259" r:id="rId9"/>
    <p:sldId id="263" r:id="rId10"/>
    <p:sldId id="260" r:id="rId11"/>
    <p:sldId id="269" r:id="rId12"/>
    <p:sldId id="268" r:id="rId13"/>
    <p:sldId id="264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3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3BAB-0A8B-5125-3348-3089DB38A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04255-9AA7-A8E8-EBE4-E9DA8DE44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6C240-97F3-667E-C45F-E076C7A2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9E1BB-F8AD-8B08-7DE2-2F6DE916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855E3-C081-F460-D55B-F6C0AE42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2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FD04-AA3A-CFCA-0C8C-2ACBA66A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6F57D-FC48-4BD5-54B0-A7FD9AD4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FA492-06B7-8EF8-7EC2-305EC864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ABB0B-31E7-20BB-3492-6AC0FC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3FFF-DC72-BBC2-2058-BD11E56B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5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73695-02F9-7CB1-41A0-6B5A314A2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5E235-BD4A-A1A8-FBA0-4994F55CB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D202F-4C5E-49AF-0A9A-5B33E112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8C83-1182-E4DF-6903-748A16AC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3829B-8E2C-5F03-1AD0-F13561B2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9C87-30DF-892A-5245-6C65220B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68A9-2A3D-7E86-4A14-740987A0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D50E9-1B2F-30E5-0C38-D03B4A09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615CF-F645-91AA-4EE3-97CBA76C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68AE5-39C4-CA54-E6E4-AEA44051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3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B156-5A1C-5ED1-A693-21D4D631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E2B7B-4898-7BBF-2ACB-D5023D1F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7241-708E-C27E-4A1D-899800A0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6AFD-EBC5-93AD-7C10-122B71B0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71DF7-5065-45B3-4F70-A1DAE47B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78A8-DE48-3D72-0F7A-F9189355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C01C-A6CE-A869-68B3-4440F0BF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7713D-8167-1766-0726-B11DB114F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1F124-35E9-0A23-A184-FACD9812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3F562-5B69-F00B-C24B-48E59ACC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E1E47-AED2-CA2A-ED49-16D7E9CB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3F5A-7D55-D4CD-1A62-0347BB95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08A47-A095-0213-0B66-CFC115B8E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0826F-6360-952B-278B-E58795731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FCCAF-2059-7AA8-5972-1CB6339B0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23C55-79AD-FEED-D5FC-42A3576C6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76A9D-40CD-1472-837A-EFC5D716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C0299-2692-D45E-051F-79F4A2DA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71D47-A179-7AFF-8A29-9D8999F1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30D8-8D60-A021-2E89-AC94DB15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248CE-86D4-6EB2-5A85-A17087F8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987E7-3152-2F05-64A9-1992678C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C2E46-EFA8-3D8C-EF9A-7BA8E2CD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E17FC-5C19-0063-BCC9-1BA88AB3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85CF1-C6CA-326E-B760-08EB41CD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01ED-CF86-6937-B3EF-BE4027B7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786E-6068-A703-3135-F91A3124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5CF5B-36AC-0606-66D9-5D8A4817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E68DF-2038-1561-A495-C0399074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5B8DC-FD2C-ED60-03DA-3223399B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36F0C-C84B-955D-F170-2268C97E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1D8F2-B6E4-77B2-3DC5-43B48C65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0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ABEB-B2AC-464A-D6A8-E892A63C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89F16-1F0D-F68D-1C26-1A9C27F16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6B8E5-773A-F17B-08EA-06E329690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F6A07-33C3-3A9D-8B57-FDE874C4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CF96F-B367-85E3-EEDB-1D00F4CA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28254-B602-F489-EADE-40B4357D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3C4AE-E067-9CF2-EE5F-4938C3C9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C4A75-155D-75E4-B674-D51C71BF6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FDAAB-F56F-64D0-0E5E-E86324F0A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AD7C-F749-9E47-9F00-B561994BFA65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7556D-735B-F50A-3CB6-BB5DE05E1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0F00E-538F-AAE7-DE5A-66B2E63AF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9EDD-2725-F147-9772-4B40B89A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3260&amp;picture=tre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6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536F1-A3ED-E60B-2E6A-6C0A85C118CA}"/>
              </a:ext>
            </a:extLst>
          </p:cNvPr>
          <p:cNvSpPr txBox="1"/>
          <p:nvPr/>
        </p:nvSpPr>
        <p:spPr>
          <a:xfrm>
            <a:off x="1971676" y="714375"/>
            <a:ext cx="8615362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29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Problem of Evil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5E391-F923-FDBA-B10C-2EADDF5B0230}"/>
              </a:ext>
            </a:extLst>
          </p:cNvPr>
          <p:cNvSpPr txBox="1"/>
          <p:nvPr/>
        </p:nvSpPr>
        <p:spPr>
          <a:xfrm>
            <a:off x="1045029" y="1876301"/>
            <a:ext cx="10272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/>
              <a:t>Man cannot agree on what is evil</a:t>
            </a:r>
          </a:p>
          <a:p>
            <a:pPr marL="742950" indent="-742950">
              <a:buAutoNum type="arabicParenR"/>
            </a:pPr>
            <a:endParaRPr lang="en-US" sz="2000" dirty="0"/>
          </a:p>
          <a:p>
            <a:endParaRPr lang="en-US" sz="2000" i="1" dirty="0"/>
          </a:p>
          <a:p>
            <a:r>
              <a:rPr lang="en-US" sz="4000" dirty="0"/>
              <a:t>       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68997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536F1-A3ED-E60B-2E6A-6C0A85C118CA}"/>
              </a:ext>
            </a:extLst>
          </p:cNvPr>
          <p:cNvSpPr txBox="1"/>
          <p:nvPr/>
        </p:nvSpPr>
        <p:spPr>
          <a:xfrm>
            <a:off x="1971676" y="714375"/>
            <a:ext cx="8615362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29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Problem of Evil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5E391-F923-FDBA-B10C-2EADDF5B0230}"/>
              </a:ext>
            </a:extLst>
          </p:cNvPr>
          <p:cNvSpPr txBox="1"/>
          <p:nvPr/>
        </p:nvSpPr>
        <p:spPr>
          <a:xfrm>
            <a:off x="1045029" y="1876301"/>
            <a:ext cx="102721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/>
              <a:t>Man cannot agree on what is evil</a:t>
            </a:r>
          </a:p>
          <a:p>
            <a:pPr marL="742950" indent="-742950">
              <a:buAutoNum type="arabicParenR"/>
            </a:pPr>
            <a:endParaRPr lang="en-US" sz="2000" dirty="0"/>
          </a:p>
          <a:p>
            <a:pPr marL="742950" indent="-742950">
              <a:buAutoNum type="arabicParenR"/>
            </a:pPr>
            <a:r>
              <a:rPr lang="en-US" sz="4000" dirty="0"/>
              <a:t>God doesn’t always do what man thinks He</a:t>
            </a:r>
          </a:p>
          <a:p>
            <a:r>
              <a:rPr lang="en-US" sz="4000" dirty="0"/>
              <a:t>	should do.  </a:t>
            </a:r>
            <a:r>
              <a:rPr lang="en-US" sz="4000" b="1" i="1" dirty="0"/>
              <a:t>Jonah 4:1…</a:t>
            </a:r>
          </a:p>
          <a:p>
            <a:endParaRPr lang="en-US" sz="2000" i="1" dirty="0"/>
          </a:p>
          <a:p>
            <a:r>
              <a:rPr lang="en-US" sz="4000" dirty="0"/>
              <a:t>       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78084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536F1-A3ED-E60B-2E6A-6C0A85C118CA}"/>
              </a:ext>
            </a:extLst>
          </p:cNvPr>
          <p:cNvSpPr txBox="1"/>
          <p:nvPr/>
        </p:nvSpPr>
        <p:spPr>
          <a:xfrm>
            <a:off x="1971676" y="714375"/>
            <a:ext cx="8615362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29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Problem of Evil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5E391-F923-FDBA-B10C-2EADDF5B0230}"/>
              </a:ext>
            </a:extLst>
          </p:cNvPr>
          <p:cNvSpPr txBox="1"/>
          <p:nvPr/>
        </p:nvSpPr>
        <p:spPr>
          <a:xfrm>
            <a:off x="1045029" y="1876301"/>
            <a:ext cx="10272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/>
              <a:t>Man cannot agree on what is evil</a:t>
            </a:r>
          </a:p>
          <a:p>
            <a:pPr marL="742950" indent="-742950">
              <a:buAutoNum type="arabicParenR"/>
            </a:pPr>
            <a:endParaRPr lang="en-US" sz="2000" dirty="0"/>
          </a:p>
          <a:p>
            <a:pPr marL="742950" indent="-742950">
              <a:buAutoNum type="arabicParenR"/>
            </a:pPr>
            <a:r>
              <a:rPr lang="en-US" sz="4000" dirty="0"/>
              <a:t>God doesn’t always do what man thinks He</a:t>
            </a:r>
          </a:p>
          <a:p>
            <a:r>
              <a:rPr lang="en-US" sz="4000" dirty="0"/>
              <a:t>	should do.  </a:t>
            </a:r>
            <a:r>
              <a:rPr lang="en-US" sz="4000" b="1" i="1" dirty="0"/>
              <a:t>Jonah 4:1…</a:t>
            </a:r>
          </a:p>
          <a:p>
            <a:endParaRPr lang="en-US" sz="2000" i="1" dirty="0"/>
          </a:p>
          <a:p>
            <a:r>
              <a:rPr lang="en-US" sz="4000" dirty="0"/>
              <a:t>        And, God sometimes does things which man 	thinks is wrong.   </a:t>
            </a:r>
            <a:r>
              <a:rPr lang="en-US" sz="4000" b="1" i="1" dirty="0"/>
              <a:t>Habakkuk 1:12,13</a:t>
            </a:r>
          </a:p>
        </p:txBody>
      </p:sp>
    </p:spTree>
    <p:extLst>
      <p:ext uri="{BB962C8B-B14F-4D97-AF65-F5344CB8AC3E}">
        <p14:creationId xmlns:p14="http://schemas.microsoft.com/office/powerpoint/2010/main" val="319418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F64A6-C215-8E26-ECDB-EB477688BD5A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              </a:t>
            </a:r>
            <a:r>
              <a:rPr lang="en-US" sz="4000" u="sng" dirty="0">
                <a:solidFill>
                  <a:schemeClr val="bg1"/>
                </a:solidFill>
              </a:rPr>
              <a:t>Root Cause for Man’s Misunderstanding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>
                <a:solidFill>
                  <a:srgbClr val="FFFF00"/>
                </a:solidFill>
              </a:rPr>
              <a:t>1</a:t>
            </a:r>
            <a:r>
              <a:rPr lang="en-US" sz="4000" dirty="0">
                <a:solidFill>
                  <a:schemeClr val="bg1"/>
                </a:solidFill>
              </a:rPr>
              <a:t>)  Man doesn’t see evil as God sees it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>
                <a:solidFill>
                  <a:srgbClr val="FFFF00"/>
                </a:solidFill>
              </a:rPr>
              <a:t>2</a:t>
            </a:r>
            <a:r>
              <a:rPr lang="en-US" sz="4000" dirty="0">
                <a:solidFill>
                  <a:schemeClr val="bg1"/>
                </a:solidFill>
              </a:rPr>
              <a:t>)  Man makes himself the final judge of evil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1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1000"/>
                </a:schemeClr>
              </a:gs>
              <a:gs pos="38000">
                <a:schemeClr val="accent1">
                  <a:shade val="67500"/>
                  <a:satMod val="115000"/>
                  <a:alpha val="42832"/>
                  <a:lumMod val="24000"/>
                  <a:lumOff val="76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</a:gra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536F1-A3ED-E60B-2E6A-6C0A85C118CA}"/>
              </a:ext>
            </a:extLst>
          </p:cNvPr>
          <p:cNvSpPr txBox="1"/>
          <p:nvPr/>
        </p:nvSpPr>
        <p:spPr>
          <a:xfrm>
            <a:off x="605642" y="2124819"/>
            <a:ext cx="10652166" cy="31700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</a:t>
            </a:r>
            <a:r>
              <a:rPr lang="en-US" sz="4000" b="1" u="sng" dirty="0"/>
              <a:t>Sovereignty</a:t>
            </a:r>
            <a:r>
              <a:rPr lang="en-US" sz="4000" b="1" dirty="0"/>
              <a:t> of God transcends everything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God will use Evil,</a:t>
            </a:r>
          </a:p>
          <a:p>
            <a:pPr algn="ctr"/>
            <a:r>
              <a:rPr lang="en-US" sz="4000" b="1" dirty="0"/>
              <a:t>then destroy it.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003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536F1-A3ED-E60B-2E6A-6C0A85C118CA}"/>
              </a:ext>
            </a:extLst>
          </p:cNvPr>
          <p:cNvSpPr txBox="1"/>
          <p:nvPr/>
        </p:nvSpPr>
        <p:spPr>
          <a:xfrm>
            <a:off x="1971676" y="714375"/>
            <a:ext cx="8615362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29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Epicurean Dilemma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362D4-1DEF-D45C-647B-31920AD3FD48}"/>
              </a:ext>
            </a:extLst>
          </p:cNvPr>
          <p:cNvSpPr txBox="1"/>
          <p:nvPr/>
        </p:nvSpPr>
        <p:spPr>
          <a:xfrm>
            <a:off x="1021278" y="1876301"/>
            <a:ext cx="10462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</a:t>
            </a:r>
            <a:r>
              <a:rPr lang="en-US" sz="4000" dirty="0"/>
              <a:t>God wants to help, but can’t…</a:t>
            </a:r>
          </a:p>
          <a:p>
            <a:r>
              <a:rPr lang="en-US" sz="2000" dirty="0"/>
              <a:t>					</a:t>
            </a:r>
            <a:r>
              <a:rPr lang="en-US" sz="4000" b="1" dirty="0"/>
              <a:t>OR</a:t>
            </a:r>
          </a:p>
          <a:p>
            <a:r>
              <a:rPr lang="en-US" sz="4000" dirty="0"/>
              <a:t>	God can help, but doesn’t want to.</a:t>
            </a:r>
          </a:p>
          <a:p>
            <a:endParaRPr lang="en-US" sz="2000" dirty="0"/>
          </a:p>
          <a:p>
            <a:r>
              <a:rPr lang="en-US" sz="4000" dirty="0"/>
              <a:t>	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0713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536F1-A3ED-E60B-2E6A-6C0A85C118CA}"/>
              </a:ext>
            </a:extLst>
          </p:cNvPr>
          <p:cNvSpPr txBox="1"/>
          <p:nvPr/>
        </p:nvSpPr>
        <p:spPr>
          <a:xfrm>
            <a:off x="1971676" y="714375"/>
            <a:ext cx="8615362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29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Epicurean Dilemma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362D4-1DEF-D45C-647B-31920AD3FD48}"/>
              </a:ext>
            </a:extLst>
          </p:cNvPr>
          <p:cNvSpPr txBox="1"/>
          <p:nvPr/>
        </p:nvSpPr>
        <p:spPr>
          <a:xfrm>
            <a:off x="1021278" y="1876301"/>
            <a:ext cx="104621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</a:t>
            </a:r>
            <a:r>
              <a:rPr lang="en-US" sz="4000" dirty="0"/>
              <a:t>God wants to help, but can’t…</a:t>
            </a:r>
          </a:p>
          <a:p>
            <a:r>
              <a:rPr lang="en-US" sz="2000" dirty="0"/>
              <a:t>					</a:t>
            </a:r>
            <a:r>
              <a:rPr lang="en-US" sz="4000" b="1" dirty="0"/>
              <a:t>OR</a:t>
            </a:r>
          </a:p>
          <a:p>
            <a:r>
              <a:rPr lang="en-US" sz="4000" dirty="0"/>
              <a:t>	God can help, but doesn’t want to.</a:t>
            </a:r>
          </a:p>
          <a:p>
            <a:endParaRPr lang="en-US" sz="2000" dirty="0"/>
          </a:p>
          <a:p>
            <a:r>
              <a:rPr lang="en-US" sz="4000" dirty="0"/>
              <a:t>	BOTH, impugn the character/power of God…</a:t>
            </a:r>
          </a:p>
          <a:p>
            <a:r>
              <a:rPr lang="en-US" sz="4000" dirty="0"/>
              <a:t>	Either:   </a:t>
            </a:r>
            <a:r>
              <a:rPr lang="en-US" sz="4000" b="1" dirty="0"/>
              <a:t>Impotent</a:t>
            </a:r>
            <a:r>
              <a:rPr lang="en-US" sz="4000" dirty="0"/>
              <a:t> </a:t>
            </a:r>
            <a:r>
              <a:rPr lang="en-US" sz="4000" i="1" dirty="0"/>
              <a:t>or</a:t>
            </a:r>
            <a:r>
              <a:rPr lang="en-US" sz="4000" dirty="0"/>
              <a:t> </a:t>
            </a:r>
            <a:r>
              <a:rPr lang="en-US" sz="4000" b="1" dirty="0"/>
              <a:t>Indifferent</a:t>
            </a:r>
          </a:p>
        </p:txBody>
      </p:sp>
    </p:spTree>
    <p:extLst>
      <p:ext uri="{BB962C8B-B14F-4D97-AF65-F5344CB8AC3E}">
        <p14:creationId xmlns:p14="http://schemas.microsoft.com/office/powerpoint/2010/main" val="102097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536F1-A3ED-E60B-2E6A-6C0A85C118CA}"/>
              </a:ext>
            </a:extLst>
          </p:cNvPr>
          <p:cNvSpPr txBox="1"/>
          <p:nvPr/>
        </p:nvSpPr>
        <p:spPr>
          <a:xfrm>
            <a:off x="1788319" y="2020661"/>
            <a:ext cx="8615362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27000">
                <a:schemeClr val="accent1">
                  <a:lumMod val="40000"/>
                  <a:lumOff val="60000"/>
                  <a:shade val="67500"/>
                  <a:satMod val="115000"/>
                  <a:alpha val="42832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Theodicy</a:t>
            </a:r>
          </a:p>
          <a:p>
            <a:pPr algn="ctr"/>
            <a:r>
              <a:rPr lang="en-US" sz="4000" i="1" dirty="0"/>
              <a:t>The study of God and existing evil</a:t>
            </a:r>
          </a:p>
        </p:txBody>
      </p:sp>
    </p:spTree>
    <p:extLst>
      <p:ext uri="{BB962C8B-B14F-4D97-AF65-F5344CB8AC3E}">
        <p14:creationId xmlns:p14="http://schemas.microsoft.com/office/powerpoint/2010/main" val="365984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F64A6-C215-8E26-ECDB-EB477688BD5A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	         </a:t>
            </a:r>
            <a:r>
              <a:rPr lang="en-US" sz="4000" i="1" dirty="0">
                <a:solidFill>
                  <a:srgbClr val="FFFF00"/>
                </a:solidFill>
              </a:rPr>
              <a:t>Revelation 12:7,8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       And war broke out in heaven; Michael and his 	angels fought against the dragon; and the dragon and 	his angels fought, but they did not prevail, nor was a 	place found for them in heaven any longer. So the 	great dragon was cast out, that serpent of old, called 	the devil and Satan, who deceives the whole world; 	he was cast to the earth, and his angels were cast out 	with him.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0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F64A6-C215-8E26-ECDB-EB477688BD5A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		In the Garden of Eden: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       Tree of knowledge of good and </a:t>
            </a:r>
            <a:r>
              <a:rPr lang="en-US" sz="4000" dirty="0">
                <a:solidFill>
                  <a:srgbClr val="FFFF00"/>
                </a:solidFill>
              </a:rPr>
              <a:t>evil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91F42-634C-1F2F-22D8-E9F2115A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1966" y="2741534"/>
            <a:ext cx="6218423" cy="41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536F1-A3ED-E60B-2E6A-6C0A85C118CA}"/>
              </a:ext>
            </a:extLst>
          </p:cNvPr>
          <p:cNvSpPr txBox="1"/>
          <p:nvPr/>
        </p:nvSpPr>
        <p:spPr>
          <a:xfrm>
            <a:off x="1971676" y="714375"/>
            <a:ext cx="8615362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29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Problem of Evil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5E391-F923-FDBA-B10C-2EADDF5B0230}"/>
              </a:ext>
            </a:extLst>
          </p:cNvPr>
          <p:cNvSpPr txBox="1"/>
          <p:nvPr/>
        </p:nvSpPr>
        <p:spPr>
          <a:xfrm>
            <a:off x="1045029" y="1876301"/>
            <a:ext cx="10438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God doesn’t have a problem with evil; He knows</a:t>
            </a:r>
          </a:p>
          <a:p>
            <a:r>
              <a:rPr lang="en-US" sz="4000" dirty="0"/>
              <a:t>what it is, knows what it will do, knows the fate of evil.</a:t>
            </a:r>
          </a:p>
          <a:p>
            <a:endParaRPr lang="en-US" sz="4000" dirty="0"/>
          </a:p>
          <a:p>
            <a:r>
              <a:rPr lang="en-US" sz="4000" b="1" dirty="0"/>
              <a:t>MAN</a:t>
            </a:r>
            <a:r>
              <a:rPr lang="en-US" sz="4000" dirty="0"/>
              <a:t> is the one who has a problem with evil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401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2105-C5EB-DACE-E4A4-DC510CE0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6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536F1-A3ED-E60B-2E6A-6C0A85C118CA}"/>
              </a:ext>
            </a:extLst>
          </p:cNvPr>
          <p:cNvSpPr txBox="1"/>
          <p:nvPr/>
        </p:nvSpPr>
        <p:spPr>
          <a:xfrm>
            <a:off x="1971676" y="714375"/>
            <a:ext cx="8615362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29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Problem of Evil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5E391-F923-FDBA-B10C-2EADDF5B0230}"/>
              </a:ext>
            </a:extLst>
          </p:cNvPr>
          <p:cNvSpPr txBox="1"/>
          <p:nvPr/>
        </p:nvSpPr>
        <p:spPr>
          <a:xfrm>
            <a:off x="1045029" y="1876301"/>
            <a:ext cx="10438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How do you define evil</a:t>
            </a:r>
            <a:r>
              <a:rPr lang="en-US" sz="4000" dirty="0"/>
              <a:t>?</a:t>
            </a:r>
          </a:p>
          <a:p>
            <a:pPr marL="742950" indent="-742950">
              <a:buAutoNum type="arabicParenR"/>
            </a:pPr>
            <a:endParaRPr lang="en-US" sz="2000" dirty="0"/>
          </a:p>
          <a:p>
            <a:r>
              <a:rPr lang="en-US" sz="4000" dirty="0"/>
              <a:t>Cancer, car trouble, victim of crime, war, our team loses, a storm, unemployment, bad haircut?</a:t>
            </a:r>
          </a:p>
          <a:p>
            <a:endParaRPr lang="en-US" sz="2000" dirty="0"/>
          </a:p>
          <a:p>
            <a:r>
              <a:rPr lang="en-US" sz="4000" dirty="0"/>
              <a:t>Is something evil only when it is catastrophic?...</a:t>
            </a:r>
          </a:p>
          <a:p>
            <a:r>
              <a:rPr lang="en-US" sz="4000" dirty="0"/>
              <a:t>Or evil because I don’t like it?</a:t>
            </a:r>
          </a:p>
        </p:txBody>
      </p:sp>
    </p:spTree>
    <p:extLst>
      <p:ext uri="{BB962C8B-B14F-4D97-AF65-F5344CB8AC3E}">
        <p14:creationId xmlns:p14="http://schemas.microsoft.com/office/powerpoint/2010/main" val="65771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414</Words>
  <Application>Microsoft Macintosh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Dewey Marrs</dc:creator>
  <cp:lastModifiedBy>Dewey Marrs</cp:lastModifiedBy>
  <cp:revision>13</cp:revision>
  <dcterms:created xsi:type="dcterms:W3CDTF">2023-09-16T21:04:53Z</dcterms:created>
  <dcterms:modified xsi:type="dcterms:W3CDTF">2023-09-17T14:40:32Z</dcterms:modified>
</cp:coreProperties>
</file>