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8" r:id="rId16"/>
    <p:sldId id="279" r:id="rId17"/>
    <p:sldId id="271" r:id="rId18"/>
    <p:sldId id="272" r:id="rId19"/>
    <p:sldId id="274" r:id="rId20"/>
    <p:sldId id="276" r:id="rId21"/>
    <p:sldId id="277" r:id="rId22"/>
    <p:sldId id="27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31"/>
    <p:restoredTop sz="95878"/>
  </p:normalViewPr>
  <p:slideViewPr>
    <p:cSldViewPr snapToGrid="0">
      <p:cViewPr>
        <p:scale>
          <a:sx n="120" d="100"/>
          <a:sy n="120" d="100"/>
        </p:scale>
        <p:origin x="272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A38D9-F0B3-4A4B-9825-25CCAC2AA347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29D03-01F3-D648-95F5-2FD01F6BE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97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29D03-01F3-D648-95F5-2FD01F6BE5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75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C6521-FD9C-920E-1059-6B4280138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BF92AB-5CD9-EF73-C9A6-28529B75F8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011BB-4137-E883-A9DF-BFEA915DE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F2C5-2294-0F44-B508-21E13AD00F8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7875B-858C-8F3C-64E6-2E5930A1C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10C8C-9CE0-ED42-8A62-4CA5F4309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010F-CEAA-0144-AD24-000CBB60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3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631E7-809B-2A4C-E85E-020EC7848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F1C0AE-448D-D64B-05F5-408C3A1D6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34E1A-1537-4404-FCE8-98201FB62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F2C5-2294-0F44-B508-21E13AD00F8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1DF23-E85E-2AA6-486A-2B44DA89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23754-85A2-757C-FFFC-E86FA209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010F-CEAA-0144-AD24-000CBB60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78460C-BE8B-6F34-425C-2A1A1096B9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8F6175-9D95-0D45-03BE-CADC11994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F49F3-2400-E5EA-6F6B-0BC8AEB53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F2C5-2294-0F44-B508-21E13AD00F8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5050B-0A43-81D5-3237-5A16214F5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26CD3-550A-067E-EAE6-74A2164A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010F-CEAA-0144-AD24-000CBB60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7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90D7C-8377-A213-DC3D-EA0FBAABA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8C935-CAF4-DE0B-ABEA-EB13B0C1C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44352-EF9C-145D-B630-4613E9E1B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F2C5-2294-0F44-B508-21E13AD00F8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36B24-F9BE-7038-3E33-D4CAA5135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9909C-3599-9BC8-8E17-8B3E8E5AC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010F-CEAA-0144-AD24-000CBB60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3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FAE20-8F1A-6AB3-1501-FC643EFA5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C0806-0B61-4117-43A8-324AC2298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FC9F8-3030-D784-701F-603FCCA27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F2C5-2294-0F44-B508-21E13AD00F8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E7C34-51BF-F2E0-5484-FAFB6C7B0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C26A2-422A-0516-E5D2-BAE8BCA61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010F-CEAA-0144-AD24-000CBB60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7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A6B43-60E8-36ED-F9C0-BDE13EE46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CDF97-C35B-9AFB-A0D9-C6FDFDB457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38C08-79B3-AD56-3BA3-3B5859607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30596-D5D6-F01B-90EE-7B299AE5A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F2C5-2294-0F44-B508-21E13AD00F8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F6CDD-20DE-C9C0-88FE-0CA65E4E9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7AE09-E8A7-4985-E3F1-43C7D4FED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010F-CEAA-0144-AD24-000CBB60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1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98E71-EAC8-B951-1603-E86138B01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E50B8-C5E3-D895-C3AC-20472D3F8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A5802-C643-C93D-210D-AB930B357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CA251F-61AC-E28B-57C6-53FBE4718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E7C6B7-0222-F5F0-1795-31B5FCB588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B94323-801A-A838-4963-368015592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F2C5-2294-0F44-B508-21E13AD00F8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C2928-2801-60DD-39C9-2BC2F5734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98590D-1928-6723-857C-8230CE36D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010F-CEAA-0144-AD24-000CBB60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3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3D94B-A94B-3D2B-7033-5A7AFFF52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755B4D-442E-D33F-F936-FD833D195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F2C5-2294-0F44-B508-21E13AD00F8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FBE626-5D42-5B58-DA76-440A124E1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663FF3-D936-5AF8-4A0D-3C47F548D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010F-CEAA-0144-AD24-000CBB60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7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5F82D9-66A3-7498-A97D-D9F14BBA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F2C5-2294-0F44-B508-21E13AD00F8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DE1320-3B29-2523-C646-B56EDB5A5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F8209-7F9D-7965-E959-2AD8F6DC1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010F-CEAA-0144-AD24-000CBB60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FB38D-F756-C889-7011-9A2ECAC3C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E89E9-CC90-6EE2-3AC5-6B90A9F91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859867-61CE-4C63-57CD-93D464AA9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D4CDDA-0748-431B-C509-DE316D88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F2C5-2294-0F44-B508-21E13AD00F8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1B468-07E9-0978-6C26-9E7AB00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BF60C-EB62-1102-E185-F35E9ABB9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010F-CEAA-0144-AD24-000CBB60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083D7-C435-E266-184C-107A5EB5C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F67039-1EF3-BEF6-5AB8-EF729BDEC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1E8D52-356A-6FF2-5804-46E91BA97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230E02-4828-788D-F7B8-3FC2AB7C2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F2C5-2294-0F44-B508-21E13AD00F8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451AFA-6667-A827-BCA9-DB1960AE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854E6-23D7-D4B8-708C-451550510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010F-CEAA-0144-AD24-000CBB60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3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7A5194-C3EA-91AB-6421-6E2220246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0EB09A-F624-B815-3C98-8F909C495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CC6ED-DEA6-9BF7-9E4F-CFF07D2EC2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8F2C5-2294-0F44-B508-21E13AD00F8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BAA53-1E34-DEEA-9822-267C990C9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4B953-BF52-76A1-6F6E-CA9B988C48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2010F-CEAA-0144-AD24-000CBB60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4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publicdomainpictures.net/view-image.php?image=30990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3099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3099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3099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3099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3099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3099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3099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3099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3099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3099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3099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8FEC3A-C526-B5FA-A140-9DD1D5ED9C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0"/>
            <a:ext cx="1423970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759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8FEC3A-C526-B5FA-A140-9DD1D5ED9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4239709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086C18D-2FB3-11F9-D53F-DF548FEFDF81}"/>
              </a:ext>
            </a:extLst>
          </p:cNvPr>
          <p:cNvSpPr txBox="1"/>
          <p:nvPr/>
        </p:nvSpPr>
        <p:spPr>
          <a:xfrm>
            <a:off x="1422400" y="305067"/>
            <a:ext cx="966328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Luke 24:							Acts 1: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40 –</a:t>
            </a:r>
            <a:r>
              <a:rPr lang="en-US" sz="4000" dirty="0">
                <a:solidFill>
                  <a:schemeClr val="bg1"/>
                </a:solidFill>
              </a:rPr>
              <a:t>	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showed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3 - </a:t>
            </a:r>
            <a:r>
              <a:rPr lang="en-US" sz="4000" dirty="0">
                <a:solidFill>
                  <a:schemeClr val="bg1"/>
                </a:solidFill>
              </a:rPr>
              <a:t>presented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47 –	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nations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earth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47 –	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Jerusalem</a:t>
            </a: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Jerusalem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48 – 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witnesses</a:t>
            </a: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witnesses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49 –</a:t>
            </a:r>
            <a:r>
              <a:rPr lang="en-US" sz="4000" dirty="0">
                <a:solidFill>
                  <a:schemeClr val="bg1"/>
                </a:solidFill>
              </a:rPr>
              <a:t> 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Promise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4 -</a:t>
            </a:r>
            <a:r>
              <a:rPr lang="en-US" sz="4000" dirty="0">
                <a:solidFill>
                  <a:schemeClr val="bg1"/>
                </a:solidFill>
              </a:rPr>
              <a:t> Promise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49 – 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tarry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4 -</a:t>
            </a:r>
            <a:r>
              <a:rPr lang="en-US" sz="4000" dirty="0">
                <a:solidFill>
                  <a:schemeClr val="bg1"/>
                </a:solidFill>
              </a:rPr>
              <a:t> wait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49 –</a:t>
            </a:r>
            <a:r>
              <a:rPr lang="en-US" sz="4000" dirty="0">
                <a:solidFill>
                  <a:schemeClr val="bg1"/>
                </a:solidFill>
              </a:rPr>
              <a:t> 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power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power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51 – 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heaven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10 -</a:t>
            </a:r>
            <a:r>
              <a:rPr lang="en-US" sz="4000" dirty="0">
                <a:solidFill>
                  <a:schemeClr val="bg1"/>
                </a:solidFill>
              </a:rPr>
              <a:t> heaven</a:t>
            </a:r>
          </a:p>
        </p:txBody>
      </p:sp>
    </p:spTree>
    <p:extLst>
      <p:ext uri="{BB962C8B-B14F-4D97-AF65-F5344CB8AC3E}">
        <p14:creationId xmlns:p14="http://schemas.microsoft.com/office/powerpoint/2010/main" val="3507187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8FEC3A-C526-B5FA-A140-9DD1D5ED9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4239709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086C18D-2FB3-11F9-D53F-DF548FEFDF81}"/>
              </a:ext>
            </a:extLst>
          </p:cNvPr>
          <p:cNvSpPr txBox="1"/>
          <p:nvPr/>
        </p:nvSpPr>
        <p:spPr>
          <a:xfrm>
            <a:off x="1422400" y="305067"/>
            <a:ext cx="96632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Luke 24:							Acts 1: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40 –</a:t>
            </a:r>
            <a:r>
              <a:rPr lang="en-US" sz="4000" dirty="0">
                <a:solidFill>
                  <a:schemeClr val="bg1"/>
                </a:solidFill>
              </a:rPr>
              <a:t>	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showed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3 - </a:t>
            </a:r>
            <a:r>
              <a:rPr lang="en-US" sz="4000" dirty="0">
                <a:solidFill>
                  <a:schemeClr val="bg1"/>
                </a:solidFill>
              </a:rPr>
              <a:t>presented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47 –	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nations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earth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47 –	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Jerusalem</a:t>
            </a: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Jerusalem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48 – 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witnesses</a:t>
            </a: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witnesses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49 –</a:t>
            </a:r>
            <a:r>
              <a:rPr lang="en-US" sz="4000" dirty="0">
                <a:solidFill>
                  <a:schemeClr val="bg1"/>
                </a:solidFill>
              </a:rPr>
              <a:t> 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Promise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4 -</a:t>
            </a:r>
            <a:r>
              <a:rPr lang="en-US" sz="4000" dirty="0">
                <a:solidFill>
                  <a:schemeClr val="bg1"/>
                </a:solidFill>
              </a:rPr>
              <a:t> Promise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49 – 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tarry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4 -</a:t>
            </a:r>
            <a:r>
              <a:rPr lang="en-US" sz="4000" dirty="0">
                <a:solidFill>
                  <a:schemeClr val="bg1"/>
                </a:solidFill>
              </a:rPr>
              <a:t> wait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49 –</a:t>
            </a:r>
            <a:r>
              <a:rPr lang="en-US" sz="4000" dirty="0">
                <a:solidFill>
                  <a:schemeClr val="bg1"/>
                </a:solidFill>
              </a:rPr>
              <a:t> 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power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power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51 – 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heaven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10 -</a:t>
            </a:r>
            <a:r>
              <a:rPr lang="en-US" sz="4000" dirty="0">
                <a:solidFill>
                  <a:schemeClr val="bg1"/>
                </a:solidFill>
              </a:rPr>
              <a:t> heaven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52 –</a:t>
            </a:r>
            <a:r>
              <a:rPr lang="en-US" sz="4000" dirty="0">
                <a:solidFill>
                  <a:schemeClr val="bg1"/>
                </a:solidFill>
              </a:rPr>
              <a:t> 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returned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12 -</a:t>
            </a:r>
            <a:r>
              <a:rPr lang="en-US" sz="4000" dirty="0">
                <a:solidFill>
                  <a:schemeClr val="bg1"/>
                </a:solidFill>
              </a:rPr>
              <a:t> returned</a:t>
            </a:r>
          </a:p>
        </p:txBody>
      </p:sp>
    </p:spTree>
    <p:extLst>
      <p:ext uri="{BB962C8B-B14F-4D97-AF65-F5344CB8AC3E}">
        <p14:creationId xmlns:p14="http://schemas.microsoft.com/office/powerpoint/2010/main" val="3064162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8FEC3A-C526-B5FA-A140-9DD1D5ED9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4239709" cy="6857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EAB7CF5-7E9B-5634-4E03-47634235DA04}"/>
              </a:ext>
            </a:extLst>
          </p:cNvPr>
          <p:cNvSpPr txBox="1"/>
          <p:nvPr/>
        </p:nvSpPr>
        <p:spPr>
          <a:xfrm>
            <a:off x="1840089" y="3127022"/>
            <a:ext cx="7461955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One more order of business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</a:rPr>
              <a:t>before Pentecost…</a:t>
            </a:r>
          </a:p>
        </p:txBody>
      </p:sp>
    </p:spTree>
    <p:extLst>
      <p:ext uri="{BB962C8B-B14F-4D97-AF65-F5344CB8AC3E}">
        <p14:creationId xmlns:p14="http://schemas.microsoft.com/office/powerpoint/2010/main" val="4250845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F5DB8B-1417-4EA8-5012-958BFDBC0C54}"/>
              </a:ext>
            </a:extLst>
          </p:cNvPr>
          <p:cNvSpPr txBox="1"/>
          <p:nvPr/>
        </p:nvSpPr>
        <p:spPr>
          <a:xfrm>
            <a:off x="237067" y="1015999"/>
            <a:ext cx="11717865" cy="55092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	  </a:t>
            </a:r>
            <a:r>
              <a:rPr lang="en-US" sz="3200" dirty="0">
                <a:solidFill>
                  <a:schemeClr val="bg1"/>
                </a:solidFill>
              </a:rPr>
              <a:t>Jerusalem				        Antioch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i="1" dirty="0">
              <a:solidFill>
                <a:schemeClr val="bg1"/>
              </a:solidFill>
            </a:endParaRPr>
          </a:p>
          <a:p>
            <a:endParaRPr lang="en-US" sz="3200" i="1" dirty="0">
              <a:solidFill>
                <a:srgbClr val="92D050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  </a:t>
            </a:r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B02081-875B-2C30-7216-3257C74DBD78}"/>
              </a:ext>
            </a:extLst>
          </p:cNvPr>
          <p:cNvSpPr txBox="1"/>
          <p:nvPr/>
        </p:nvSpPr>
        <p:spPr>
          <a:xfrm>
            <a:off x="4086578" y="163523"/>
            <a:ext cx="2799644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ACTS</a:t>
            </a:r>
          </a:p>
        </p:txBody>
      </p:sp>
    </p:spTree>
    <p:extLst>
      <p:ext uri="{BB962C8B-B14F-4D97-AF65-F5344CB8AC3E}">
        <p14:creationId xmlns:p14="http://schemas.microsoft.com/office/powerpoint/2010/main" val="597045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F5DB8B-1417-4EA8-5012-958BFDBC0C54}"/>
              </a:ext>
            </a:extLst>
          </p:cNvPr>
          <p:cNvSpPr txBox="1"/>
          <p:nvPr/>
        </p:nvSpPr>
        <p:spPr>
          <a:xfrm>
            <a:off x="237067" y="1015999"/>
            <a:ext cx="11717865" cy="55092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	  </a:t>
            </a:r>
            <a:r>
              <a:rPr lang="en-US" sz="3200" dirty="0">
                <a:solidFill>
                  <a:schemeClr val="bg1"/>
                </a:solidFill>
              </a:rPr>
              <a:t>Jerusalem				        Antioch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514350" indent="-514350">
              <a:buAutoNum type="arabicPlain"/>
            </a:pPr>
            <a:r>
              <a:rPr lang="en-US" sz="3200" dirty="0">
                <a:solidFill>
                  <a:schemeClr val="bg1"/>
                </a:solidFill>
              </a:rPr>
              <a:t>         	                            12       13                	                    28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 	</a:t>
            </a:r>
            <a:r>
              <a:rPr lang="en-US" sz="3200" dirty="0">
                <a:solidFill>
                  <a:srgbClr val="00B0F0"/>
                </a:solidFill>
              </a:rPr>
              <a:t>     </a:t>
            </a:r>
            <a:endParaRPr lang="en-US" sz="3200" i="1" dirty="0">
              <a:solidFill>
                <a:srgbClr val="92D050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  </a:t>
            </a:r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B02081-875B-2C30-7216-3257C74DBD78}"/>
              </a:ext>
            </a:extLst>
          </p:cNvPr>
          <p:cNvSpPr txBox="1"/>
          <p:nvPr/>
        </p:nvSpPr>
        <p:spPr>
          <a:xfrm>
            <a:off x="4086578" y="163523"/>
            <a:ext cx="2799644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ACTS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970092-D553-714E-1FCF-E0B936771F58}"/>
              </a:ext>
            </a:extLst>
          </p:cNvPr>
          <p:cNvCxnSpPr/>
          <p:nvPr/>
        </p:nvCxnSpPr>
        <p:spPr>
          <a:xfrm>
            <a:off x="5497689" y="1015999"/>
            <a:ext cx="90311" cy="532453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576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F5DB8B-1417-4EA8-5012-958BFDBC0C54}"/>
              </a:ext>
            </a:extLst>
          </p:cNvPr>
          <p:cNvSpPr txBox="1"/>
          <p:nvPr/>
        </p:nvSpPr>
        <p:spPr>
          <a:xfrm>
            <a:off x="237067" y="1015999"/>
            <a:ext cx="11717865" cy="55092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	  </a:t>
            </a:r>
            <a:r>
              <a:rPr lang="en-US" sz="3200" dirty="0">
                <a:solidFill>
                  <a:schemeClr val="bg1"/>
                </a:solidFill>
              </a:rPr>
              <a:t>Jerusalem				        Antioch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514350" indent="-514350">
              <a:buAutoNum type="arabicPlain"/>
            </a:pPr>
            <a:r>
              <a:rPr lang="en-US" sz="3200" dirty="0">
                <a:solidFill>
                  <a:schemeClr val="bg1"/>
                </a:solidFill>
              </a:rPr>
              <a:t>         Peter                        12       13                Paul                      28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 	</a:t>
            </a:r>
            <a:r>
              <a:rPr lang="en-US" sz="3200" dirty="0">
                <a:solidFill>
                  <a:srgbClr val="00B0F0"/>
                </a:solidFill>
              </a:rPr>
              <a:t>    </a:t>
            </a:r>
            <a:r>
              <a:rPr lang="en-US" sz="3200" dirty="0">
                <a:solidFill>
                  <a:schemeClr val="bg1"/>
                </a:solidFill>
              </a:rPr>
              <a:t>					        </a:t>
            </a:r>
            <a:endParaRPr lang="en-US" sz="3200" i="1" dirty="0">
              <a:solidFill>
                <a:srgbClr val="92D050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  </a:t>
            </a:r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B02081-875B-2C30-7216-3257C74DBD78}"/>
              </a:ext>
            </a:extLst>
          </p:cNvPr>
          <p:cNvSpPr txBox="1"/>
          <p:nvPr/>
        </p:nvSpPr>
        <p:spPr>
          <a:xfrm>
            <a:off x="4086578" y="163523"/>
            <a:ext cx="2799644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ACTS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970092-D553-714E-1FCF-E0B936771F58}"/>
              </a:ext>
            </a:extLst>
          </p:cNvPr>
          <p:cNvCxnSpPr/>
          <p:nvPr/>
        </p:nvCxnSpPr>
        <p:spPr>
          <a:xfrm>
            <a:off x="5497689" y="1015999"/>
            <a:ext cx="90311" cy="532453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014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F5DB8B-1417-4EA8-5012-958BFDBC0C54}"/>
              </a:ext>
            </a:extLst>
          </p:cNvPr>
          <p:cNvSpPr txBox="1"/>
          <p:nvPr/>
        </p:nvSpPr>
        <p:spPr>
          <a:xfrm>
            <a:off x="237067" y="1015999"/>
            <a:ext cx="11717865" cy="55092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	  </a:t>
            </a:r>
            <a:r>
              <a:rPr lang="en-US" sz="3200" dirty="0">
                <a:solidFill>
                  <a:schemeClr val="bg1"/>
                </a:solidFill>
              </a:rPr>
              <a:t>Jerusalem				        Antioch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514350" indent="-514350">
              <a:buAutoNum type="arabicPlain"/>
            </a:pPr>
            <a:r>
              <a:rPr lang="en-US" sz="3200" dirty="0">
                <a:solidFill>
                  <a:schemeClr val="bg1"/>
                </a:solidFill>
              </a:rPr>
              <a:t>         Peter                        12       13                Paul                      28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 	</a:t>
            </a:r>
            <a:r>
              <a:rPr lang="en-US" sz="3200" dirty="0">
                <a:solidFill>
                  <a:srgbClr val="00B0F0"/>
                </a:solidFill>
              </a:rPr>
              <a:t>     </a:t>
            </a:r>
            <a:r>
              <a:rPr lang="en-US" sz="3200" i="1" dirty="0">
                <a:solidFill>
                  <a:srgbClr val="00B0F0"/>
                </a:solidFill>
              </a:rPr>
              <a:t>Jews</a:t>
            </a:r>
            <a:r>
              <a:rPr lang="en-US" sz="3200" dirty="0">
                <a:solidFill>
                  <a:schemeClr val="bg1"/>
                </a:solidFill>
              </a:rPr>
              <a:t>					        </a:t>
            </a:r>
            <a:r>
              <a:rPr lang="en-US" sz="3200" i="1" dirty="0">
                <a:solidFill>
                  <a:srgbClr val="92D050"/>
                </a:solidFill>
              </a:rPr>
              <a:t>Gentiles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</a:t>
            </a:r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B02081-875B-2C30-7216-3257C74DBD78}"/>
              </a:ext>
            </a:extLst>
          </p:cNvPr>
          <p:cNvSpPr txBox="1"/>
          <p:nvPr/>
        </p:nvSpPr>
        <p:spPr>
          <a:xfrm>
            <a:off x="4086578" y="163523"/>
            <a:ext cx="2799644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ACTS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970092-D553-714E-1FCF-E0B936771F58}"/>
              </a:ext>
            </a:extLst>
          </p:cNvPr>
          <p:cNvCxnSpPr/>
          <p:nvPr/>
        </p:nvCxnSpPr>
        <p:spPr>
          <a:xfrm>
            <a:off x="5497689" y="1015999"/>
            <a:ext cx="90311" cy="532453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038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F5DB8B-1417-4EA8-5012-958BFDBC0C54}"/>
              </a:ext>
            </a:extLst>
          </p:cNvPr>
          <p:cNvSpPr txBox="1"/>
          <p:nvPr/>
        </p:nvSpPr>
        <p:spPr>
          <a:xfrm>
            <a:off x="237067" y="1015999"/>
            <a:ext cx="11717865" cy="569386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	  </a:t>
            </a:r>
            <a:r>
              <a:rPr lang="en-US" sz="3200" dirty="0">
                <a:solidFill>
                  <a:schemeClr val="bg1"/>
                </a:solidFill>
              </a:rPr>
              <a:t>Jerusalem				        Antioch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514350" indent="-514350">
              <a:buAutoNum type="arabicPlain"/>
            </a:pPr>
            <a:r>
              <a:rPr lang="en-US" sz="3200" dirty="0">
                <a:solidFill>
                  <a:schemeClr val="bg1"/>
                </a:solidFill>
              </a:rPr>
              <a:t>         Peter                        12       13                Paul                      28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 	     </a:t>
            </a:r>
            <a:r>
              <a:rPr lang="en-US" sz="3200" i="1" dirty="0">
                <a:solidFill>
                  <a:schemeClr val="bg1"/>
                </a:solidFill>
              </a:rPr>
              <a:t>Jews</a:t>
            </a:r>
            <a:r>
              <a:rPr lang="en-US" sz="3200" dirty="0">
                <a:solidFill>
                  <a:schemeClr val="bg1"/>
                </a:solidFill>
              </a:rPr>
              <a:t>					        </a:t>
            </a:r>
            <a:r>
              <a:rPr lang="en-US" sz="3200" i="1" dirty="0">
                <a:solidFill>
                  <a:schemeClr val="bg1"/>
                </a:solidFill>
              </a:rPr>
              <a:t>Gentiles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</a:t>
            </a:r>
          </a:p>
          <a:p>
            <a:pPr marL="514350" indent="-514350">
              <a:buAutoNum type="arabicPlain"/>
            </a:pPr>
            <a:r>
              <a:rPr lang="en-US" sz="3200" dirty="0" err="1">
                <a:solidFill>
                  <a:schemeClr val="bg1"/>
                </a:solidFill>
              </a:rPr>
              <a:t>Jerus</a:t>
            </a:r>
            <a:r>
              <a:rPr lang="en-US" sz="3200" dirty="0">
                <a:solidFill>
                  <a:schemeClr val="bg1"/>
                </a:solidFill>
              </a:rPr>
              <a:t>    </a:t>
            </a:r>
            <a:r>
              <a:rPr lang="en-US" sz="3200" dirty="0">
                <a:solidFill>
                  <a:srgbClr val="FFC000"/>
                </a:solidFill>
              </a:rPr>
              <a:t>8:4</a:t>
            </a:r>
            <a:r>
              <a:rPr lang="en-US" sz="3200" dirty="0">
                <a:solidFill>
                  <a:schemeClr val="bg1"/>
                </a:solidFill>
              </a:rPr>
              <a:t>   </a:t>
            </a:r>
            <a:r>
              <a:rPr lang="en-US" sz="3200" i="1" dirty="0">
                <a:solidFill>
                  <a:schemeClr val="bg1"/>
                </a:solidFill>
              </a:rPr>
              <a:t>Scattered</a:t>
            </a:r>
            <a:r>
              <a:rPr lang="en-US" sz="3200" dirty="0">
                <a:solidFill>
                  <a:schemeClr val="bg1"/>
                </a:solidFill>
              </a:rPr>
              <a:t>     12	13    </a:t>
            </a:r>
            <a:r>
              <a:rPr lang="en-US" sz="3200" dirty="0" err="1">
                <a:solidFill>
                  <a:schemeClr val="bg1"/>
                </a:solidFill>
              </a:rPr>
              <a:t>Jrys</a:t>
            </a:r>
            <a:r>
              <a:rPr lang="en-US" sz="3200" dirty="0">
                <a:solidFill>
                  <a:schemeClr val="bg1"/>
                </a:solidFill>
              </a:rPr>
              <a:t>     </a:t>
            </a:r>
            <a:r>
              <a:rPr lang="en-US" sz="3200" dirty="0">
                <a:solidFill>
                  <a:srgbClr val="FFC000"/>
                </a:solidFill>
              </a:rPr>
              <a:t>21:17</a:t>
            </a:r>
            <a:r>
              <a:rPr lang="en-US" sz="3200" dirty="0">
                <a:solidFill>
                  <a:schemeClr val="bg1"/>
                </a:solidFill>
              </a:rPr>
              <a:t>      Trials      28</a:t>
            </a: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B02081-875B-2C30-7216-3257C74DBD78}"/>
              </a:ext>
            </a:extLst>
          </p:cNvPr>
          <p:cNvSpPr txBox="1"/>
          <p:nvPr/>
        </p:nvSpPr>
        <p:spPr>
          <a:xfrm>
            <a:off x="4086578" y="163523"/>
            <a:ext cx="2799644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ACTS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970092-D553-714E-1FCF-E0B936771F58}"/>
              </a:ext>
            </a:extLst>
          </p:cNvPr>
          <p:cNvCxnSpPr/>
          <p:nvPr/>
        </p:nvCxnSpPr>
        <p:spPr>
          <a:xfrm>
            <a:off x="5497689" y="1015999"/>
            <a:ext cx="90311" cy="532453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F1BFE9-84D9-6C16-5CA6-CA5396624865}"/>
              </a:ext>
            </a:extLst>
          </p:cNvPr>
          <p:cNvCxnSpPr/>
          <p:nvPr/>
        </p:nvCxnSpPr>
        <p:spPr>
          <a:xfrm>
            <a:off x="2404533" y="4052711"/>
            <a:ext cx="0" cy="228782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60E4547-4196-0B8B-5E66-10DC4D46B5F8}"/>
              </a:ext>
            </a:extLst>
          </p:cNvPr>
          <p:cNvCxnSpPr/>
          <p:nvPr/>
        </p:nvCxnSpPr>
        <p:spPr>
          <a:xfrm>
            <a:off x="8190089" y="4052711"/>
            <a:ext cx="0" cy="228782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237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F5DB8B-1417-4EA8-5012-958BFDBC0C54}"/>
              </a:ext>
            </a:extLst>
          </p:cNvPr>
          <p:cNvSpPr txBox="1"/>
          <p:nvPr/>
        </p:nvSpPr>
        <p:spPr>
          <a:xfrm>
            <a:off x="237067" y="1015999"/>
            <a:ext cx="11717865" cy="563231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	  </a:t>
            </a:r>
            <a:r>
              <a:rPr lang="en-US" sz="3200" dirty="0">
                <a:solidFill>
                  <a:schemeClr val="bg1"/>
                </a:solidFill>
              </a:rPr>
              <a:t>Jerusalem				        Antioch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514350" indent="-514350">
              <a:buAutoNum type="arabicPlain"/>
            </a:pPr>
            <a:r>
              <a:rPr lang="en-US" sz="3200" dirty="0">
                <a:solidFill>
                  <a:schemeClr val="bg1"/>
                </a:solidFill>
              </a:rPr>
              <a:t>         Peter                        12       13                Paul                      28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 	     </a:t>
            </a:r>
            <a:r>
              <a:rPr lang="en-US" sz="3200" i="1" dirty="0">
                <a:solidFill>
                  <a:schemeClr val="bg1"/>
                </a:solidFill>
              </a:rPr>
              <a:t>Jews</a:t>
            </a:r>
            <a:r>
              <a:rPr lang="en-US" sz="3200" dirty="0">
                <a:solidFill>
                  <a:schemeClr val="bg1"/>
                </a:solidFill>
              </a:rPr>
              <a:t>					        </a:t>
            </a:r>
            <a:r>
              <a:rPr lang="en-US" sz="3200" i="1" dirty="0">
                <a:solidFill>
                  <a:schemeClr val="bg1"/>
                </a:solidFill>
              </a:rPr>
              <a:t>Gentiles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</a:t>
            </a:r>
          </a:p>
          <a:p>
            <a:pPr marL="514350" indent="-514350">
              <a:buAutoNum type="arabicPlain"/>
            </a:pPr>
            <a:r>
              <a:rPr lang="en-US" sz="3200" dirty="0" err="1">
                <a:solidFill>
                  <a:schemeClr val="bg1"/>
                </a:solidFill>
              </a:rPr>
              <a:t>Jerus</a:t>
            </a:r>
            <a:r>
              <a:rPr lang="en-US" sz="3200" dirty="0">
                <a:solidFill>
                  <a:schemeClr val="bg1"/>
                </a:solidFill>
              </a:rPr>
              <a:t>    </a:t>
            </a:r>
            <a:r>
              <a:rPr lang="en-US" sz="3200" dirty="0">
                <a:solidFill>
                  <a:srgbClr val="FFC000"/>
                </a:solidFill>
              </a:rPr>
              <a:t>8:4</a:t>
            </a:r>
            <a:r>
              <a:rPr lang="en-US" sz="3200" dirty="0">
                <a:solidFill>
                  <a:schemeClr val="bg1"/>
                </a:solidFill>
              </a:rPr>
              <a:t>   </a:t>
            </a:r>
            <a:r>
              <a:rPr lang="en-US" sz="3200" i="1" dirty="0">
                <a:solidFill>
                  <a:schemeClr val="bg1"/>
                </a:solidFill>
              </a:rPr>
              <a:t>Scattered</a:t>
            </a:r>
            <a:r>
              <a:rPr lang="en-US" sz="3200" dirty="0">
                <a:solidFill>
                  <a:schemeClr val="bg1"/>
                </a:solidFill>
              </a:rPr>
              <a:t>     12	13    </a:t>
            </a:r>
            <a:r>
              <a:rPr lang="en-US" sz="3200" dirty="0" err="1">
                <a:solidFill>
                  <a:schemeClr val="bg1"/>
                </a:solidFill>
              </a:rPr>
              <a:t>Jrys</a:t>
            </a:r>
            <a:r>
              <a:rPr lang="en-US" sz="3200" dirty="0">
                <a:solidFill>
                  <a:schemeClr val="bg1"/>
                </a:solidFill>
              </a:rPr>
              <a:t>     </a:t>
            </a:r>
            <a:r>
              <a:rPr lang="en-US" sz="3200" dirty="0">
                <a:solidFill>
                  <a:srgbClr val="FFC000"/>
                </a:solidFill>
              </a:rPr>
              <a:t>21:17 </a:t>
            </a:r>
            <a:r>
              <a:rPr lang="en-US" sz="3200" dirty="0">
                <a:solidFill>
                  <a:schemeClr val="bg1"/>
                </a:solidFill>
              </a:rPr>
              <a:t>     Trials      28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   </a:t>
            </a:r>
            <a:r>
              <a:rPr lang="en-US" sz="2000" dirty="0">
                <a:solidFill>
                  <a:schemeClr val="bg1"/>
                </a:solidFill>
              </a:rPr>
              <a:t>Pentecost		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Stephen		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Persecution		</a:t>
            </a:r>
            <a:endParaRPr lang="en-US" sz="3200" dirty="0">
              <a:solidFill>
                <a:schemeClr val="bg1"/>
              </a:solidFill>
            </a:endParaRP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B02081-875B-2C30-7216-3257C74DBD78}"/>
              </a:ext>
            </a:extLst>
          </p:cNvPr>
          <p:cNvSpPr txBox="1"/>
          <p:nvPr/>
        </p:nvSpPr>
        <p:spPr>
          <a:xfrm>
            <a:off x="4086578" y="163523"/>
            <a:ext cx="2799644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ACTS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970092-D553-714E-1FCF-E0B936771F58}"/>
              </a:ext>
            </a:extLst>
          </p:cNvPr>
          <p:cNvCxnSpPr/>
          <p:nvPr/>
        </p:nvCxnSpPr>
        <p:spPr>
          <a:xfrm>
            <a:off x="5497689" y="1015999"/>
            <a:ext cx="90311" cy="532453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F1BFE9-84D9-6C16-5CA6-CA5396624865}"/>
              </a:ext>
            </a:extLst>
          </p:cNvPr>
          <p:cNvCxnSpPr/>
          <p:nvPr/>
        </p:nvCxnSpPr>
        <p:spPr>
          <a:xfrm>
            <a:off x="2404533" y="4052711"/>
            <a:ext cx="0" cy="228782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60E4547-4196-0B8B-5E66-10DC4D46B5F8}"/>
              </a:ext>
            </a:extLst>
          </p:cNvPr>
          <p:cNvCxnSpPr/>
          <p:nvPr/>
        </p:nvCxnSpPr>
        <p:spPr>
          <a:xfrm>
            <a:off x="8190089" y="4052711"/>
            <a:ext cx="0" cy="228782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739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F5DB8B-1417-4EA8-5012-958BFDBC0C54}"/>
              </a:ext>
            </a:extLst>
          </p:cNvPr>
          <p:cNvSpPr txBox="1"/>
          <p:nvPr/>
        </p:nvSpPr>
        <p:spPr>
          <a:xfrm>
            <a:off x="237067" y="1015999"/>
            <a:ext cx="11717865" cy="563231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	  </a:t>
            </a:r>
            <a:r>
              <a:rPr lang="en-US" sz="3200" dirty="0">
                <a:solidFill>
                  <a:schemeClr val="bg1"/>
                </a:solidFill>
              </a:rPr>
              <a:t>Jerusalem				        Antioch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514350" indent="-514350">
              <a:buAutoNum type="arabicPlain"/>
            </a:pPr>
            <a:r>
              <a:rPr lang="en-US" sz="3200" dirty="0">
                <a:solidFill>
                  <a:schemeClr val="bg1"/>
                </a:solidFill>
              </a:rPr>
              <a:t>         Peter                        12       13                Paul                      28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 	     </a:t>
            </a:r>
            <a:r>
              <a:rPr lang="en-US" sz="3200" i="1" dirty="0">
                <a:solidFill>
                  <a:schemeClr val="bg1"/>
                </a:solidFill>
              </a:rPr>
              <a:t>Jews</a:t>
            </a:r>
            <a:r>
              <a:rPr lang="en-US" sz="3200" dirty="0">
                <a:solidFill>
                  <a:schemeClr val="bg1"/>
                </a:solidFill>
              </a:rPr>
              <a:t>					        </a:t>
            </a:r>
            <a:r>
              <a:rPr lang="en-US" sz="3200" i="1" dirty="0">
                <a:solidFill>
                  <a:schemeClr val="bg1"/>
                </a:solidFill>
              </a:rPr>
              <a:t>Gentiles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</a:t>
            </a:r>
          </a:p>
          <a:p>
            <a:pPr marL="514350" indent="-514350">
              <a:buAutoNum type="arabicPlain"/>
            </a:pPr>
            <a:r>
              <a:rPr lang="en-US" sz="3200" dirty="0" err="1">
                <a:solidFill>
                  <a:schemeClr val="bg1"/>
                </a:solidFill>
              </a:rPr>
              <a:t>Jerus</a:t>
            </a:r>
            <a:r>
              <a:rPr lang="en-US" sz="3200" dirty="0">
                <a:solidFill>
                  <a:schemeClr val="bg1"/>
                </a:solidFill>
              </a:rPr>
              <a:t>    </a:t>
            </a:r>
            <a:r>
              <a:rPr lang="en-US" sz="3200" dirty="0">
                <a:solidFill>
                  <a:srgbClr val="FFC000"/>
                </a:solidFill>
              </a:rPr>
              <a:t>8:4</a:t>
            </a:r>
            <a:r>
              <a:rPr lang="en-US" sz="3200" dirty="0">
                <a:solidFill>
                  <a:schemeClr val="bg1"/>
                </a:solidFill>
              </a:rPr>
              <a:t>   </a:t>
            </a:r>
            <a:r>
              <a:rPr lang="en-US" sz="3200" i="1" dirty="0">
                <a:solidFill>
                  <a:schemeClr val="bg1"/>
                </a:solidFill>
              </a:rPr>
              <a:t>Scattered</a:t>
            </a:r>
            <a:r>
              <a:rPr lang="en-US" sz="3200" dirty="0">
                <a:solidFill>
                  <a:schemeClr val="bg1"/>
                </a:solidFill>
              </a:rPr>
              <a:t>     12	13    </a:t>
            </a:r>
            <a:r>
              <a:rPr lang="en-US" sz="3200" dirty="0" err="1">
                <a:solidFill>
                  <a:schemeClr val="bg1"/>
                </a:solidFill>
              </a:rPr>
              <a:t>Jrys</a:t>
            </a:r>
            <a:r>
              <a:rPr lang="en-US" sz="3200" dirty="0">
                <a:solidFill>
                  <a:schemeClr val="bg1"/>
                </a:solidFill>
              </a:rPr>
              <a:t>     </a:t>
            </a:r>
            <a:r>
              <a:rPr lang="en-US" sz="3200" dirty="0">
                <a:solidFill>
                  <a:srgbClr val="FFC000"/>
                </a:solidFill>
              </a:rPr>
              <a:t>21:17 </a:t>
            </a:r>
            <a:r>
              <a:rPr lang="en-US" sz="3200" dirty="0">
                <a:solidFill>
                  <a:schemeClr val="bg1"/>
                </a:solidFill>
              </a:rPr>
              <a:t>     Trials      28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   </a:t>
            </a:r>
            <a:r>
              <a:rPr lang="en-US" sz="2000" dirty="0">
                <a:solidFill>
                  <a:schemeClr val="bg1"/>
                </a:solidFill>
              </a:rPr>
              <a:t>Pentecost		Saul of Tarsus		              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Stephen		Cornelius		    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Persecution		Herod –James		      </a:t>
            </a:r>
            <a:endParaRPr lang="en-US" sz="3200" dirty="0">
              <a:solidFill>
                <a:schemeClr val="bg1"/>
              </a:solidFill>
            </a:endParaRP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B02081-875B-2C30-7216-3257C74DBD78}"/>
              </a:ext>
            </a:extLst>
          </p:cNvPr>
          <p:cNvSpPr txBox="1"/>
          <p:nvPr/>
        </p:nvSpPr>
        <p:spPr>
          <a:xfrm>
            <a:off x="4086578" y="163523"/>
            <a:ext cx="2799644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ACTS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970092-D553-714E-1FCF-E0B936771F58}"/>
              </a:ext>
            </a:extLst>
          </p:cNvPr>
          <p:cNvCxnSpPr/>
          <p:nvPr/>
        </p:nvCxnSpPr>
        <p:spPr>
          <a:xfrm>
            <a:off x="5497689" y="1015999"/>
            <a:ext cx="90311" cy="532453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F1BFE9-84D9-6C16-5CA6-CA5396624865}"/>
              </a:ext>
            </a:extLst>
          </p:cNvPr>
          <p:cNvCxnSpPr/>
          <p:nvPr/>
        </p:nvCxnSpPr>
        <p:spPr>
          <a:xfrm>
            <a:off x="2404533" y="4052711"/>
            <a:ext cx="0" cy="228782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60E4547-4196-0B8B-5E66-10DC4D46B5F8}"/>
              </a:ext>
            </a:extLst>
          </p:cNvPr>
          <p:cNvCxnSpPr/>
          <p:nvPr/>
        </p:nvCxnSpPr>
        <p:spPr>
          <a:xfrm>
            <a:off x="8190089" y="4052711"/>
            <a:ext cx="0" cy="228782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15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8FEC3A-C526-B5FA-A140-9DD1D5ED9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4239709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086C18D-2FB3-11F9-D53F-DF548FEFDF81}"/>
              </a:ext>
            </a:extLst>
          </p:cNvPr>
          <p:cNvSpPr txBox="1"/>
          <p:nvPr/>
        </p:nvSpPr>
        <p:spPr>
          <a:xfrm>
            <a:off x="1422400" y="305067"/>
            <a:ext cx="96632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Luke 24:							Acts 1:</a:t>
            </a:r>
          </a:p>
        </p:txBody>
      </p:sp>
    </p:spTree>
    <p:extLst>
      <p:ext uri="{BB962C8B-B14F-4D97-AF65-F5344CB8AC3E}">
        <p14:creationId xmlns:p14="http://schemas.microsoft.com/office/powerpoint/2010/main" val="3537897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F5DB8B-1417-4EA8-5012-958BFDBC0C54}"/>
              </a:ext>
            </a:extLst>
          </p:cNvPr>
          <p:cNvSpPr txBox="1"/>
          <p:nvPr/>
        </p:nvSpPr>
        <p:spPr>
          <a:xfrm>
            <a:off x="237067" y="1015999"/>
            <a:ext cx="11717865" cy="563231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	  </a:t>
            </a:r>
            <a:r>
              <a:rPr lang="en-US" sz="3200" dirty="0">
                <a:solidFill>
                  <a:schemeClr val="bg1"/>
                </a:solidFill>
              </a:rPr>
              <a:t>Jerusalem				        Antioch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514350" indent="-514350">
              <a:buAutoNum type="arabicPlain"/>
            </a:pPr>
            <a:r>
              <a:rPr lang="en-US" sz="3200" dirty="0">
                <a:solidFill>
                  <a:schemeClr val="bg1"/>
                </a:solidFill>
              </a:rPr>
              <a:t>         Peter                        12       13                Paul                      28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 	     </a:t>
            </a:r>
            <a:r>
              <a:rPr lang="en-US" sz="3200" i="1" dirty="0">
                <a:solidFill>
                  <a:schemeClr val="bg1"/>
                </a:solidFill>
              </a:rPr>
              <a:t>Jews</a:t>
            </a:r>
            <a:r>
              <a:rPr lang="en-US" sz="3200" dirty="0">
                <a:solidFill>
                  <a:schemeClr val="bg1"/>
                </a:solidFill>
              </a:rPr>
              <a:t>					        </a:t>
            </a:r>
            <a:r>
              <a:rPr lang="en-US" sz="3200" i="1" dirty="0">
                <a:solidFill>
                  <a:schemeClr val="bg1"/>
                </a:solidFill>
              </a:rPr>
              <a:t>Gentiles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</a:t>
            </a:r>
          </a:p>
          <a:p>
            <a:pPr marL="514350" indent="-514350">
              <a:buAutoNum type="arabicPlain"/>
            </a:pPr>
            <a:r>
              <a:rPr lang="en-US" sz="3200" dirty="0" err="1">
                <a:solidFill>
                  <a:schemeClr val="bg1"/>
                </a:solidFill>
              </a:rPr>
              <a:t>Jerus</a:t>
            </a:r>
            <a:r>
              <a:rPr lang="en-US" sz="3200" dirty="0">
                <a:solidFill>
                  <a:schemeClr val="bg1"/>
                </a:solidFill>
              </a:rPr>
              <a:t>    </a:t>
            </a:r>
            <a:r>
              <a:rPr lang="en-US" sz="3200" dirty="0">
                <a:solidFill>
                  <a:srgbClr val="FFC000"/>
                </a:solidFill>
              </a:rPr>
              <a:t>8:4</a:t>
            </a:r>
            <a:r>
              <a:rPr lang="en-US" sz="3200" dirty="0">
                <a:solidFill>
                  <a:schemeClr val="bg1"/>
                </a:solidFill>
              </a:rPr>
              <a:t>   </a:t>
            </a:r>
            <a:r>
              <a:rPr lang="en-US" sz="3200" i="1" dirty="0">
                <a:solidFill>
                  <a:schemeClr val="bg1"/>
                </a:solidFill>
              </a:rPr>
              <a:t>Scattered</a:t>
            </a:r>
            <a:r>
              <a:rPr lang="en-US" sz="3200" dirty="0">
                <a:solidFill>
                  <a:schemeClr val="bg1"/>
                </a:solidFill>
              </a:rPr>
              <a:t>     12	13    </a:t>
            </a:r>
            <a:r>
              <a:rPr lang="en-US" sz="3200" dirty="0" err="1">
                <a:solidFill>
                  <a:schemeClr val="bg1"/>
                </a:solidFill>
              </a:rPr>
              <a:t>Jrys</a:t>
            </a:r>
            <a:r>
              <a:rPr lang="en-US" sz="3200" dirty="0">
                <a:solidFill>
                  <a:schemeClr val="bg1"/>
                </a:solidFill>
              </a:rPr>
              <a:t>     </a:t>
            </a:r>
            <a:r>
              <a:rPr lang="en-US" sz="3200" dirty="0">
                <a:solidFill>
                  <a:srgbClr val="FFC000"/>
                </a:solidFill>
              </a:rPr>
              <a:t>21:17 </a:t>
            </a:r>
            <a:r>
              <a:rPr lang="en-US" sz="3200" dirty="0">
                <a:solidFill>
                  <a:schemeClr val="bg1"/>
                </a:solidFill>
              </a:rPr>
              <a:t>     Trials      28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   </a:t>
            </a:r>
            <a:r>
              <a:rPr lang="en-US" sz="2000" dirty="0">
                <a:solidFill>
                  <a:schemeClr val="bg1"/>
                </a:solidFill>
              </a:rPr>
              <a:t>Pentecost		Saul of Tarsus		              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Jry</a:t>
            </a:r>
            <a:r>
              <a:rPr lang="en-US" sz="2000" dirty="0">
                <a:solidFill>
                  <a:schemeClr val="bg1"/>
                </a:solidFill>
              </a:rPr>
              <a:t>		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Stephen		Cornelius		    </a:t>
            </a:r>
            <a:r>
              <a:rPr lang="en-US" sz="2000" dirty="0" err="1">
                <a:solidFill>
                  <a:schemeClr val="bg1"/>
                </a:solidFill>
              </a:rPr>
              <a:t>Jerus</a:t>
            </a:r>
            <a:r>
              <a:rPr lang="en-US" sz="2000" dirty="0">
                <a:solidFill>
                  <a:schemeClr val="bg1"/>
                </a:solidFill>
              </a:rPr>
              <a:t>. Conference	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Persecution		Herod –James		      2</a:t>
            </a:r>
            <a:r>
              <a:rPr lang="en-US" sz="2000" baseline="30000" dirty="0">
                <a:solidFill>
                  <a:schemeClr val="bg1"/>
                </a:solidFill>
              </a:rPr>
              <a:t>nd</a:t>
            </a:r>
            <a:r>
              <a:rPr lang="en-US" sz="2000" dirty="0">
                <a:solidFill>
                  <a:schemeClr val="bg1"/>
                </a:solidFill>
              </a:rPr>
              <a:t> &amp; 3</a:t>
            </a:r>
            <a:r>
              <a:rPr lang="en-US" sz="2000" baseline="30000" dirty="0">
                <a:solidFill>
                  <a:schemeClr val="bg1"/>
                </a:solidFill>
              </a:rPr>
              <a:t>rd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Jrys</a:t>
            </a:r>
            <a:r>
              <a:rPr lang="en-US" sz="2000" dirty="0">
                <a:solidFill>
                  <a:schemeClr val="bg1"/>
                </a:solidFill>
              </a:rPr>
              <a:t>		</a:t>
            </a:r>
            <a:endParaRPr lang="en-US" sz="3200" dirty="0">
              <a:solidFill>
                <a:schemeClr val="bg1"/>
              </a:solidFill>
            </a:endParaRP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B02081-875B-2C30-7216-3257C74DBD78}"/>
              </a:ext>
            </a:extLst>
          </p:cNvPr>
          <p:cNvSpPr txBox="1"/>
          <p:nvPr/>
        </p:nvSpPr>
        <p:spPr>
          <a:xfrm>
            <a:off x="4086578" y="163523"/>
            <a:ext cx="2799644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ACTS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970092-D553-714E-1FCF-E0B936771F58}"/>
              </a:ext>
            </a:extLst>
          </p:cNvPr>
          <p:cNvCxnSpPr/>
          <p:nvPr/>
        </p:nvCxnSpPr>
        <p:spPr>
          <a:xfrm>
            <a:off x="5497689" y="1015999"/>
            <a:ext cx="90311" cy="532453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F1BFE9-84D9-6C16-5CA6-CA5396624865}"/>
              </a:ext>
            </a:extLst>
          </p:cNvPr>
          <p:cNvCxnSpPr/>
          <p:nvPr/>
        </p:nvCxnSpPr>
        <p:spPr>
          <a:xfrm>
            <a:off x="2404533" y="4052711"/>
            <a:ext cx="0" cy="228782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60E4547-4196-0B8B-5E66-10DC4D46B5F8}"/>
              </a:ext>
            </a:extLst>
          </p:cNvPr>
          <p:cNvCxnSpPr/>
          <p:nvPr/>
        </p:nvCxnSpPr>
        <p:spPr>
          <a:xfrm>
            <a:off x="8190089" y="4052711"/>
            <a:ext cx="0" cy="228782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492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F5DB8B-1417-4EA8-5012-958BFDBC0C54}"/>
              </a:ext>
            </a:extLst>
          </p:cNvPr>
          <p:cNvSpPr txBox="1"/>
          <p:nvPr/>
        </p:nvSpPr>
        <p:spPr>
          <a:xfrm>
            <a:off x="237067" y="1015999"/>
            <a:ext cx="11717865" cy="563231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	  </a:t>
            </a:r>
            <a:r>
              <a:rPr lang="en-US" sz="3200" dirty="0">
                <a:solidFill>
                  <a:schemeClr val="bg1"/>
                </a:solidFill>
              </a:rPr>
              <a:t>Jerusalem				        Antioch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514350" indent="-514350">
              <a:buAutoNum type="arabicPlain"/>
            </a:pPr>
            <a:r>
              <a:rPr lang="en-US" sz="3200" dirty="0">
                <a:solidFill>
                  <a:schemeClr val="bg1"/>
                </a:solidFill>
              </a:rPr>
              <a:t>         Peter                        12       13                Paul                      28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 	     </a:t>
            </a:r>
            <a:r>
              <a:rPr lang="en-US" sz="3200" i="1" dirty="0">
                <a:solidFill>
                  <a:schemeClr val="bg1"/>
                </a:solidFill>
              </a:rPr>
              <a:t>Jews</a:t>
            </a:r>
            <a:r>
              <a:rPr lang="en-US" sz="3200" dirty="0">
                <a:solidFill>
                  <a:schemeClr val="bg1"/>
                </a:solidFill>
              </a:rPr>
              <a:t>					        </a:t>
            </a:r>
            <a:r>
              <a:rPr lang="en-US" sz="3200" i="1" dirty="0">
                <a:solidFill>
                  <a:schemeClr val="bg1"/>
                </a:solidFill>
              </a:rPr>
              <a:t>Gentiles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</a:t>
            </a:r>
          </a:p>
          <a:p>
            <a:pPr marL="514350" indent="-514350">
              <a:buAutoNum type="arabicPlain"/>
            </a:pPr>
            <a:r>
              <a:rPr lang="en-US" sz="3200" dirty="0" err="1">
                <a:solidFill>
                  <a:schemeClr val="bg1"/>
                </a:solidFill>
              </a:rPr>
              <a:t>Jerus</a:t>
            </a:r>
            <a:r>
              <a:rPr lang="en-US" sz="3200" dirty="0">
                <a:solidFill>
                  <a:schemeClr val="bg1"/>
                </a:solidFill>
              </a:rPr>
              <a:t>    </a:t>
            </a:r>
            <a:r>
              <a:rPr lang="en-US" sz="3200" dirty="0">
                <a:solidFill>
                  <a:srgbClr val="FFC000"/>
                </a:solidFill>
              </a:rPr>
              <a:t>8:4</a:t>
            </a:r>
            <a:r>
              <a:rPr lang="en-US" sz="3200" dirty="0">
                <a:solidFill>
                  <a:schemeClr val="bg1"/>
                </a:solidFill>
              </a:rPr>
              <a:t>   </a:t>
            </a:r>
            <a:r>
              <a:rPr lang="en-US" sz="3200" i="1" dirty="0">
                <a:solidFill>
                  <a:schemeClr val="bg1"/>
                </a:solidFill>
              </a:rPr>
              <a:t>Scattered</a:t>
            </a:r>
            <a:r>
              <a:rPr lang="en-US" sz="3200" dirty="0">
                <a:solidFill>
                  <a:schemeClr val="bg1"/>
                </a:solidFill>
              </a:rPr>
              <a:t>     12	13    </a:t>
            </a:r>
            <a:r>
              <a:rPr lang="en-US" sz="3200" dirty="0" err="1">
                <a:solidFill>
                  <a:schemeClr val="bg1"/>
                </a:solidFill>
              </a:rPr>
              <a:t>Jrys</a:t>
            </a:r>
            <a:r>
              <a:rPr lang="en-US" sz="3200" dirty="0">
                <a:solidFill>
                  <a:schemeClr val="bg1"/>
                </a:solidFill>
              </a:rPr>
              <a:t>     </a:t>
            </a:r>
            <a:r>
              <a:rPr lang="en-US" sz="3200" dirty="0">
                <a:solidFill>
                  <a:srgbClr val="FFC000"/>
                </a:solidFill>
              </a:rPr>
              <a:t>21:17 </a:t>
            </a:r>
            <a:r>
              <a:rPr lang="en-US" sz="3200" dirty="0">
                <a:solidFill>
                  <a:schemeClr val="bg1"/>
                </a:solidFill>
              </a:rPr>
              <a:t>     Trials      28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   </a:t>
            </a:r>
            <a:r>
              <a:rPr lang="en-US" sz="2000" dirty="0">
                <a:solidFill>
                  <a:schemeClr val="bg1"/>
                </a:solidFill>
              </a:rPr>
              <a:t>Pentecost		Saul of Tarsus		              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Jry</a:t>
            </a:r>
            <a:r>
              <a:rPr lang="en-US" sz="2000" dirty="0">
                <a:solidFill>
                  <a:schemeClr val="bg1"/>
                </a:solidFill>
              </a:rPr>
              <a:t>		 Paul arrested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Stephen		Cornelius		    </a:t>
            </a:r>
            <a:r>
              <a:rPr lang="en-US" sz="2000" dirty="0" err="1">
                <a:solidFill>
                  <a:schemeClr val="bg1"/>
                </a:solidFill>
              </a:rPr>
              <a:t>Jerus</a:t>
            </a:r>
            <a:r>
              <a:rPr lang="en-US" sz="2000" dirty="0">
                <a:solidFill>
                  <a:schemeClr val="bg1"/>
                </a:solidFill>
              </a:rPr>
              <a:t>. Conference	 Paul defends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Persecution		Herod –James		      2</a:t>
            </a:r>
            <a:r>
              <a:rPr lang="en-US" sz="2000" baseline="30000" dirty="0">
                <a:solidFill>
                  <a:schemeClr val="bg1"/>
                </a:solidFill>
              </a:rPr>
              <a:t>nd</a:t>
            </a:r>
            <a:r>
              <a:rPr lang="en-US" sz="2000" dirty="0">
                <a:solidFill>
                  <a:schemeClr val="bg1"/>
                </a:solidFill>
              </a:rPr>
              <a:t> &amp; 3</a:t>
            </a:r>
            <a:r>
              <a:rPr lang="en-US" sz="2000" baseline="30000" dirty="0">
                <a:solidFill>
                  <a:schemeClr val="bg1"/>
                </a:solidFill>
              </a:rPr>
              <a:t>rd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Jrys</a:t>
            </a:r>
            <a:r>
              <a:rPr lang="en-US" sz="2000" dirty="0">
                <a:solidFill>
                  <a:schemeClr val="bg1"/>
                </a:solidFill>
              </a:rPr>
              <a:t>		Paul taken to Rome</a:t>
            </a:r>
            <a:endParaRPr lang="en-US" sz="3200" dirty="0">
              <a:solidFill>
                <a:schemeClr val="bg1"/>
              </a:solidFill>
            </a:endParaRP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AutoNum type="arabicPlain"/>
            </a:pPr>
            <a:endParaRPr lang="en-US" sz="3200" dirty="0"/>
          </a:p>
          <a:p>
            <a:pPr marL="514350" indent="-514350">
              <a:buAutoNum type="arabicPlain"/>
            </a:pP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B02081-875B-2C30-7216-3257C74DBD78}"/>
              </a:ext>
            </a:extLst>
          </p:cNvPr>
          <p:cNvSpPr txBox="1"/>
          <p:nvPr/>
        </p:nvSpPr>
        <p:spPr>
          <a:xfrm>
            <a:off x="4086578" y="163523"/>
            <a:ext cx="2799644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ACTS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970092-D553-714E-1FCF-E0B936771F58}"/>
              </a:ext>
            </a:extLst>
          </p:cNvPr>
          <p:cNvCxnSpPr/>
          <p:nvPr/>
        </p:nvCxnSpPr>
        <p:spPr>
          <a:xfrm>
            <a:off x="5497689" y="1015999"/>
            <a:ext cx="90311" cy="532453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F1BFE9-84D9-6C16-5CA6-CA5396624865}"/>
              </a:ext>
            </a:extLst>
          </p:cNvPr>
          <p:cNvCxnSpPr/>
          <p:nvPr/>
        </p:nvCxnSpPr>
        <p:spPr>
          <a:xfrm>
            <a:off x="2404533" y="4052711"/>
            <a:ext cx="0" cy="228782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60E4547-4196-0B8B-5E66-10DC4D46B5F8}"/>
              </a:ext>
            </a:extLst>
          </p:cNvPr>
          <p:cNvCxnSpPr/>
          <p:nvPr/>
        </p:nvCxnSpPr>
        <p:spPr>
          <a:xfrm>
            <a:off x="8190089" y="4052711"/>
            <a:ext cx="0" cy="228782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009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971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8FEC3A-C526-B5FA-A140-9DD1D5ED9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4239709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086C18D-2FB3-11F9-D53F-DF548FEFDF81}"/>
              </a:ext>
            </a:extLst>
          </p:cNvPr>
          <p:cNvSpPr txBox="1"/>
          <p:nvPr/>
        </p:nvSpPr>
        <p:spPr>
          <a:xfrm>
            <a:off x="1422400" y="305067"/>
            <a:ext cx="96632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Luke 24:							Acts 1: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40 –</a:t>
            </a:r>
            <a:r>
              <a:rPr lang="en-US" sz="4000" dirty="0">
                <a:solidFill>
                  <a:schemeClr val="bg1"/>
                </a:solidFill>
              </a:rPr>
              <a:t>	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showed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3 - </a:t>
            </a:r>
            <a:r>
              <a:rPr lang="en-US" sz="4000" dirty="0">
                <a:solidFill>
                  <a:schemeClr val="bg1"/>
                </a:solidFill>
              </a:rPr>
              <a:t>presented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86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8FEC3A-C526-B5FA-A140-9DD1D5ED9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4239709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086C18D-2FB3-11F9-D53F-DF548FEFDF81}"/>
              </a:ext>
            </a:extLst>
          </p:cNvPr>
          <p:cNvSpPr txBox="1"/>
          <p:nvPr/>
        </p:nvSpPr>
        <p:spPr>
          <a:xfrm>
            <a:off x="1422400" y="305067"/>
            <a:ext cx="96632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Luke 24:							Acts 1: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40 –</a:t>
            </a:r>
            <a:r>
              <a:rPr lang="en-US" sz="4000" dirty="0">
                <a:solidFill>
                  <a:schemeClr val="bg1"/>
                </a:solidFill>
              </a:rPr>
              <a:t>	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showed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3 - </a:t>
            </a:r>
            <a:r>
              <a:rPr lang="en-US" sz="4000" dirty="0">
                <a:solidFill>
                  <a:schemeClr val="bg1"/>
                </a:solidFill>
              </a:rPr>
              <a:t>presented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47 –	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nations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earth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14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8FEC3A-C526-B5FA-A140-9DD1D5ED9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4239709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086C18D-2FB3-11F9-D53F-DF548FEFDF81}"/>
              </a:ext>
            </a:extLst>
          </p:cNvPr>
          <p:cNvSpPr txBox="1"/>
          <p:nvPr/>
        </p:nvSpPr>
        <p:spPr>
          <a:xfrm>
            <a:off x="1422400" y="305067"/>
            <a:ext cx="96632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Luke 24:							Acts 1: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40 –</a:t>
            </a:r>
            <a:r>
              <a:rPr lang="en-US" sz="4000" dirty="0">
                <a:solidFill>
                  <a:schemeClr val="bg1"/>
                </a:solidFill>
              </a:rPr>
              <a:t>	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showed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3 - </a:t>
            </a:r>
            <a:r>
              <a:rPr lang="en-US" sz="4000" dirty="0">
                <a:solidFill>
                  <a:schemeClr val="bg1"/>
                </a:solidFill>
              </a:rPr>
              <a:t>presented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47 –	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nations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earth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47 –	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Jerusalem</a:t>
            </a: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Jerusalem</a:t>
            </a:r>
          </a:p>
        </p:txBody>
      </p:sp>
    </p:spTree>
    <p:extLst>
      <p:ext uri="{BB962C8B-B14F-4D97-AF65-F5344CB8AC3E}">
        <p14:creationId xmlns:p14="http://schemas.microsoft.com/office/powerpoint/2010/main" val="173131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8FEC3A-C526-B5FA-A140-9DD1D5ED9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4239709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086C18D-2FB3-11F9-D53F-DF548FEFDF81}"/>
              </a:ext>
            </a:extLst>
          </p:cNvPr>
          <p:cNvSpPr txBox="1"/>
          <p:nvPr/>
        </p:nvSpPr>
        <p:spPr>
          <a:xfrm>
            <a:off x="1422400" y="305067"/>
            <a:ext cx="96632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Luke 24:							Acts 1: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40 –</a:t>
            </a:r>
            <a:r>
              <a:rPr lang="en-US" sz="4000" dirty="0">
                <a:solidFill>
                  <a:schemeClr val="bg1"/>
                </a:solidFill>
              </a:rPr>
              <a:t>	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showed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3 - </a:t>
            </a:r>
            <a:r>
              <a:rPr lang="en-US" sz="4000" dirty="0">
                <a:solidFill>
                  <a:schemeClr val="bg1"/>
                </a:solidFill>
              </a:rPr>
              <a:t>presented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47 –	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nations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earth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47 –	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Jerusalem</a:t>
            </a: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Jerusalem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48 – 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witnesses</a:t>
            </a: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witnesses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70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8FEC3A-C526-B5FA-A140-9DD1D5ED9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4239709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086C18D-2FB3-11F9-D53F-DF548FEFDF81}"/>
              </a:ext>
            </a:extLst>
          </p:cNvPr>
          <p:cNvSpPr txBox="1"/>
          <p:nvPr/>
        </p:nvSpPr>
        <p:spPr>
          <a:xfrm>
            <a:off x="1422400" y="305067"/>
            <a:ext cx="96632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Luke 24:							Acts 1: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40 –</a:t>
            </a:r>
            <a:r>
              <a:rPr lang="en-US" sz="4000" dirty="0">
                <a:solidFill>
                  <a:schemeClr val="bg1"/>
                </a:solidFill>
              </a:rPr>
              <a:t>	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showed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3 - </a:t>
            </a:r>
            <a:r>
              <a:rPr lang="en-US" sz="4000" dirty="0">
                <a:solidFill>
                  <a:schemeClr val="bg1"/>
                </a:solidFill>
              </a:rPr>
              <a:t>presented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47 –	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nations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earth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47 –	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Jerusalem</a:t>
            </a: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Jerusalem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48 – 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witnesses</a:t>
            </a: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witnesses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49 –</a:t>
            </a:r>
            <a:r>
              <a:rPr lang="en-US" sz="4000" dirty="0">
                <a:solidFill>
                  <a:schemeClr val="bg1"/>
                </a:solidFill>
              </a:rPr>
              <a:t> 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Promise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4 -</a:t>
            </a:r>
            <a:r>
              <a:rPr lang="en-US" sz="4000" dirty="0">
                <a:solidFill>
                  <a:schemeClr val="bg1"/>
                </a:solidFill>
              </a:rPr>
              <a:t> Promise</a:t>
            </a:r>
          </a:p>
        </p:txBody>
      </p:sp>
    </p:spTree>
    <p:extLst>
      <p:ext uri="{BB962C8B-B14F-4D97-AF65-F5344CB8AC3E}">
        <p14:creationId xmlns:p14="http://schemas.microsoft.com/office/powerpoint/2010/main" val="1890787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8FEC3A-C526-B5FA-A140-9DD1D5ED9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4239709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086C18D-2FB3-11F9-D53F-DF548FEFDF81}"/>
              </a:ext>
            </a:extLst>
          </p:cNvPr>
          <p:cNvSpPr txBox="1"/>
          <p:nvPr/>
        </p:nvSpPr>
        <p:spPr>
          <a:xfrm>
            <a:off x="1422400" y="305067"/>
            <a:ext cx="96632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Luke 24:							Acts 1: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40 –</a:t>
            </a:r>
            <a:r>
              <a:rPr lang="en-US" sz="4000" dirty="0">
                <a:solidFill>
                  <a:schemeClr val="bg1"/>
                </a:solidFill>
              </a:rPr>
              <a:t>	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showed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3 - </a:t>
            </a:r>
            <a:r>
              <a:rPr lang="en-US" sz="4000" dirty="0">
                <a:solidFill>
                  <a:schemeClr val="bg1"/>
                </a:solidFill>
              </a:rPr>
              <a:t>presented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47 –	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nations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earth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47 –	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Jerusalem</a:t>
            </a: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Jerusalem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48 – 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witnesses</a:t>
            </a: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witnesses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49 –</a:t>
            </a:r>
            <a:r>
              <a:rPr lang="en-US" sz="4000" dirty="0">
                <a:solidFill>
                  <a:schemeClr val="bg1"/>
                </a:solidFill>
              </a:rPr>
              <a:t> 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Promise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4 -</a:t>
            </a:r>
            <a:r>
              <a:rPr lang="en-US" sz="4000" dirty="0">
                <a:solidFill>
                  <a:schemeClr val="bg1"/>
                </a:solidFill>
              </a:rPr>
              <a:t> Promise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49 – 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tarry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4 -</a:t>
            </a:r>
            <a:r>
              <a:rPr lang="en-US" sz="4000" dirty="0">
                <a:solidFill>
                  <a:schemeClr val="bg1"/>
                </a:solidFill>
              </a:rPr>
              <a:t> wait</a:t>
            </a:r>
          </a:p>
        </p:txBody>
      </p:sp>
    </p:spTree>
    <p:extLst>
      <p:ext uri="{BB962C8B-B14F-4D97-AF65-F5344CB8AC3E}">
        <p14:creationId xmlns:p14="http://schemas.microsoft.com/office/powerpoint/2010/main" val="3765989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8FEC3A-C526-B5FA-A140-9DD1D5ED9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4239709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086C18D-2FB3-11F9-D53F-DF548FEFDF81}"/>
              </a:ext>
            </a:extLst>
          </p:cNvPr>
          <p:cNvSpPr txBox="1"/>
          <p:nvPr/>
        </p:nvSpPr>
        <p:spPr>
          <a:xfrm>
            <a:off x="1422400" y="305067"/>
            <a:ext cx="966328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Luke 24:							Acts 1: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40 –</a:t>
            </a:r>
            <a:r>
              <a:rPr lang="en-US" sz="4000" dirty="0">
                <a:solidFill>
                  <a:schemeClr val="bg1"/>
                </a:solidFill>
              </a:rPr>
              <a:t>	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showed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3 - </a:t>
            </a:r>
            <a:r>
              <a:rPr lang="en-US" sz="4000" dirty="0">
                <a:solidFill>
                  <a:schemeClr val="bg1"/>
                </a:solidFill>
              </a:rPr>
              <a:t>presented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47 –	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nations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earth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47 –	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Jerusalem</a:t>
            </a: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Jerusalem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48 – 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witnesses</a:t>
            </a: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witnesses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49 –</a:t>
            </a:r>
            <a:r>
              <a:rPr lang="en-US" sz="4000" dirty="0">
                <a:solidFill>
                  <a:schemeClr val="bg1"/>
                </a:solidFill>
              </a:rPr>
              <a:t> 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Promise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4 -</a:t>
            </a:r>
            <a:r>
              <a:rPr lang="en-US" sz="4000" dirty="0">
                <a:solidFill>
                  <a:schemeClr val="bg1"/>
                </a:solidFill>
              </a:rPr>
              <a:t> Promise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49 – </a:t>
            </a:r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tarry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4 -</a:t>
            </a:r>
            <a:r>
              <a:rPr lang="en-US" sz="4000" dirty="0">
                <a:solidFill>
                  <a:schemeClr val="bg1"/>
                </a:solidFill>
              </a:rPr>
              <a:t> wait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49 –</a:t>
            </a:r>
            <a:r>
              <a:rPr lang="en-US" sz="4000" dirty="0">
                <a:solidFill>
                  <a:schemeClr val="bg1"/>
                </a:solidFill>
              </a:rPr>
              <a:t> 			</a:t>
            </a:r>
            <a:r>
              <a:rPr lang="en-US" sz="4000" dirty="0">
                <a:solidFill>
                  <a:schemeClr val="bg1"/>
                </a:solidFill>
                <a:highlight>
                  <a:srgbClr val="000080"/>
                </a:highlight>
              </a:rPr>
              <a:t>power</a:t>
            </a:r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8 -</a:t>
            </a:r>
            <a:r>
              <a:rPr lang="en-US" sz="4000" dirty="0">
                <a:solidFill>
                  <a:schemeClr val="bg1"/>
                </a:solidFill>
              </a:rPr>
              <a:t> power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797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6117</TotalTime>
  <Words>1061</Words>
  <Application>Microsoft Macintosh PowerPoint</Application>
  <PresentationFormat>Widescreen</PresentationFormat>
  <Paragraphs>155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Dewey Marrs</dc:creator>
  <cp:lastModifiedBy>Dewey Marrs</cp:lastModifiedBy>
  <cp:revision>5</cp:revision>
  <dcterms:created xsi:type="dcterms:W3CDTF">2023-12-13T15:11:33Z</dcterms:created>
  <dcterms:modified xsi:type="dcterms:W3CDTF">2023-12-21T00:46:30Z</dcterms:modified>
</cp:coreProperties>
</file>