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76" r:id="rId3"/>
    <p:sldId id="285" r:id="rId4"/>
    <p:sldId id="275" r:id="rId5"/>
    <p:sldId id="293" r:id="rId6"/>
    <p:sldId id="318" r:id="rId7"/>
    <p:sldId id="297" r:id="rId8"/>
    <p:sldId id="279" r:id="rId9"/>
    <p:sldId id="292" r:id="rId10"/>
    <p:sldId id="298" r:id="rId11"/>
    <p:sldId id="294" r:id="rId12"/>
    <p:sldId id="280" r:id="rId13"/>
    <p:sldId id="319" r:id="rId14"/>
    <p:sldId id="301" r:id="rId15"/>
    <p:sldId id="299" r:id="rId16"/>
    <p:sldId id="300" r:id="rId17"/>
    <p:sldId id="281" r:id="rId18"/>
    <p:sldId id="317" r:id="rId19"/>
    <p:sldId id="320" r:id="rId20"/>
    <p:sldId id="302" r:id="rId21"/>
    <p:sldId id="303" r:id="rId22"/>
    <p:sldId id="282" r:id="rId23"/>
    <p:sldId id="321" r:id="rId24"/>
    <p:sldId id="304" r:id="rId25"/>
    <p:sldId id="305" r:id="rId26"/>
    <p:sldId id="283" r:id="rId27"/>
    <p:sldId id="322" r:id="rId28"/>
    <p:sldId id="306" r:id="rId29"/>
    <p:sldId id="307" r:id="rId30"/>
    <p:sldId id="308" r:id="rId31"/>
    <p:sldId id="309" r:id="rId32"/>
    <p:sldId id="284" r:id="rId33"/>
    <p:sldId id="310" r:id="rId34"/>
    <p:sldId id="323" r:id="rId35"/>
    <p:sldId id="324" r:id="rId36"/>
    <p:sldId id="325" r:id="rId37"/>
    <p:sldId id="326" r:id="rId38"/>
    <p:sldId id="266" r:id="rId39"/>
    <p:sldId id="291" r:id="rId40"/>
    <p:sldId id="311" r:id="rId41"/>
    <p:sldId id="312" r:id="rId42"/>
    <p:sldId id="313" r:id="rId43"/>
    <p:sldId id="314" r:id="rId44"/>
    <p:sldId id="315" r:id="rId45"/>
    <p:sldId id="316" r:id="rId46"/>
    <p:sldId id="27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CBA"/>
    <a:srgbClr val="FF7CF7"/>
    <a:srgbClr val="AAE8ED"/>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78"/>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E6EA-9899-464F-883E-825C11AAB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17A727-967A-E550-7E81-C84929426B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A47BFD-81EE-CFE3-F911-5EC0A4613F4F}"/>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0C9E81FD-B797-5FC9-9533-5C3CB162D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97AFD-107D-CF9F-23E0-190D3E8A7831}"/>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228293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AF5AB-BC7C-0432-50AC-D53E9A2816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1CB09-3ED3-2305-700D-92DB89DF91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6FFA34-3A15-051F-0E96-9D0D7FDBD54F}"/>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A2CA743D-7B7C-31AF-3683-6CADA99A4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B5FB4-0D62-5FEB-6CAD-6269162E7B6E}"/>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138542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EF8CF5-32D8-C083-8570-C975E19C20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DBD85B-1CD0-6A03-F4D3-2E126DB350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53F3A3-BCDE-D411-B824-BA62328C16BE}"/>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CC888155-385C-BC04-2A2A-B9F1A51D6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76FD0-C50A-6396-3E83-F4BFDF9EA4BE}"/>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118765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9F34-998F-CF68-8DAD-3958D98F5F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0A68C-8BC0-36D2-7ED9-9920DEF2EC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0D192-A792-027F-0612-1BC156E34496}"/>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E17304C3-7B73-2041-CFFF-C3E22C488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07B21-DEAF-D5E8-9486-F02536C20C54}"/>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406444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0247-EC60-192F-415B-63D195A0C1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85746B-48B2-EEAE-2A06-15E284F62A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211EDA-CAB7-631A-1D67-71C950196744}"/>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42A3588B-3E51-5CD1-4221-DC7F8F51F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90F00-7616-F033-D36D-8658D20C925F}"/>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311443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A91AC-3393-FC3D-0A69-09BA5885B5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5408C1-19CF-1FDD-B771-F801158312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7D1E2D-AFBD-3B1F-FD69-6DA4B7F2F5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835A0-4297-38F3-F5D5-31B3AE443EA5}"/>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6" name="Footer Placeholder 5">
            <a:extLst>
              <a:ext uri="{FF2B5EF4-FFF2-40B4-BE49-F238E27FC236}">
                <a16:creationId xmlns:a16="http://schemas.microsoft.com/office/drawing/2014/main" id="{23FFA8C9-2615-ACA4-06F0-1E40BD58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AB683F-67F5-4335-2B0A-C10330B5E1D1}"/>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261804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A6E09-A0C1-8A0C-FAAB-1FE9BF02F1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853286-0BC8-4171-E419-BC2A2BA52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0DC410-9A6F-8091-BDB8-5D7F5761BC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CD00C2-FF26-58AB-6114-DB7902A08C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F4E7A-F36B-2973-A654-455E371E4F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3B802A-C7AB-53CF-125B-BFE612171B22}"/>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8" name="Footer Placeholder 7">
            <a:extLst>
              <a:ext uri="{FF2B5EF4-FFF2-40B4-BE49-F238E27FC236}">
                <a16:creationId xmlns:a16="http://schemas.microsoft.com/office/drawing/2014/main" id="{1D6930D8-8FE1-546D-4824-E0C0F4E230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89524D-2154-0403-20EF-B3CC943118CD}"/>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312857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88BE-A363-3E8D-3B0C-ED454EF978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0F562-3379-A91E-16BE-22804DBD28DA}"/>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4" name="Footer Placeholder 3">
            <a:extLst>
              <a:ext uri="{FF2B5EF4-FFF2-40B4-BE49-F238E27FC236}">
                <a16:creationId xmlns:a16="http://schemas.microsoft.com/office/drawing/2014/main" id="{9CBAB55F-F7C0-9BC0-97DC-D0C0FAFA6D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BDC9DA-AA57-6B1E-EF10-B4B6800F8866}"/>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37787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CE4DA7-553F-458C-AC92-CC9A150E4884}"/>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3" name="Footer Placeholder 2">
            <a:extLst>
              <a:ext uri="{FF2B5EF4-FFF2-40B4-BE49-F238E27FC236}">
                <a16:creationId xmlns:a16="http://schemas.microsoft.com/office/drawing/2014/main" id="{1109DF61-F942-B7E8-E67E-DCFC63804A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1F745A-277B-C265-34E6-436186B972C7}"/>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152044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6656-397B-EACE-6D69-9ADF00D0B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65E564-F571-950E-D69C-B72B71CC5D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F81504-E457-030F-7503-20519C144E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30F863-7B30-7D7D-82CF-9FD9DC03B8C2}"/>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6" name="Footer Placeholder 5">
            <a:extLst>
              <a:ext uri="{FF2B5EF4-FFF2-40B4-BE49-F238E27FC236}">
                <a16:creationId xmlns:a16="http://schemas.microsoft.com/office/drawing/2014/main" id="{3BDE2C6E-5D12-FFFD-7FF6-471EA3635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C33B9A-02AF-DE44-E8D2-A1F074A73D76}"/>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393521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F193-780D-3159-1251-6360A8D86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B1ABAF-8984-1C0B-4468-21CF7C4F27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561934-6465-3388-FB1D-A77A80AAD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4DA73-BD18-7398-9375-F708EA460B10}"/>
              </a:ext>
            </a:extLst>
          </p:cNvPr>
          <p:cNvSpPr>
            <a:spLocks noGrp="1"/>
          </p:cNvSpPr>
          <p:nvPr>
            <p:ph type="dt" sz="half" idx="10"/>
          </p:nvPr>
        </p:nvSpPr>
        <p:spPr/>
        <p:txBody>
          <a:bodyPr/>
          <a:lstStyle/>
          <a:p>
            <a:fld id="{3DD62A8F-D417-0544-81CD-51CDFE62C0F7}" type="datetimeFigureOut">
              <a:rPr lang="en-US" smtClean="0"/>
              <a:t>1/9/24</a:t>
            </a:fld>
            <a:endParaRPr lang="en-US"/>
          </a:p>
        </p:txBody>
      </p:sp>
      <p:sp>
        <p:nvSpPr>
          <p:cNvPr id="6" name="Footer Placeholder 5">
            <a:extLst>
              <a:ext uri="{FF2B5EF4-FFF2-40B4-BE49-F238E27FC236}">
                <a16:creationId xmlns:a16="http://schemas.microsoft.com/office/drawing/2014/main" id="{97613004-1726-D6F4-92AA-D91C954C0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94F1E-4971-6887-FE4E-14F31CD8758D}"/>
              </a:ext>
            </a:extLst>
          </p:cNvPr>
          <p:cNvSpPr>
            <a:spLocks noGrp="1"/>
          </p:cNvSpPr>
          <p:nvPr>
            <p:ph type="sldNum" sz="quarter" idx="12"/>
          </p:nvPr>
        </p:nvSpPr>
        <p:spPr/>
        <p:txBody>
          <a:bodyPr/>
          <a:lstStyle/>
          <a:p>
            <a:fld id="{726827C5-8F0D-E545-9DD5-39402A5599C2}" type="slidenum">
              <a:rPr lang="en-US" smtClean="0"/>
              <a:t>‹#›</a:t>
            </a:fld>
            <a:endParaRPr lang="en-US"/>
          </a:p>
        </p:txBody>
      </p:sp>
    </p:spTree>
    <p:extLst>
      <p:ext uri="{BB962C8B-B14F-4D97-AF65-F5344CB8AC3E}">
        <p14:creationId xmlns:p14="http://schemas.microsoft.com/office/powerpoint/2010/main" val="4165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19B32E-6BBE-D420-7B0C-E67ACC2DA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AD5FFA-1F4E-943E-EDE4-13E7971685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F9D75-D311-9867-6DE7-17688BCB6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62A8F-D417-0544-81CD-51CDFE62C0F7}" type="datetimeFigureOut">
              <a:rPr lang="en-US" smtClean="0"/>
              <a:t>1/9/24</a:t>
            </a:fld>
            <a:endParaRPr lang="en-US"/>
          </a:p>
        </p:txBody>
      </p:sp>
      <p:sp>
        <p:nvSpPr>
          <p:cNvPr id="5" name="Footer Placeholder 4">
            <a:extLst>
              <a:ext uri="{FF2B5EF4-FFF2-40B4-BE49-F238E27FC236}">
                <a16:creationId xmlns:a16="http://schemas.microsoft.com/office/drawing/2014/main" id="{8F4F2DC4-9B3A-57E3-C732-0191B89C4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DDFF7A-3B6E-B189-DAA7-5BE2741283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827C5-8F0D-E545-9DD5-39402A5599C2}" type="slidenum">
              <a:rPr lang="en-US" smtClean="0"/>
              <a:t>‹#›</a:t>
            </a:fld>
            <a:endParaRPr lang="en-US"/>
          </a:p>
        </p:txBody>
      </p:sp>
    </p:spTree>
    <p:extLst>
      <p:ext uri="{BB962C8B-B14F-4D97-AF65-F5344CB8AC3E}">
        <p14:creationId xmlns:p14="http://schemas.microsoft.com/office/powerpoint/2010/main" val="2210109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wallpapercave.com/rose-gold-laptop-wallpaper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wallpapercave.com/rose-gold-laptop-wallpaper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wallpapercave.com/rose-gold-laptop-wallpaper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allpapercave.com/rose-gold-laptop-wallpaper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wallpapercave.com/rose-gold-laptop-wallpapers"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www.geograph.org.uk/photo/1888142"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p:spPr>
      </p:pic>
    </p:spTree>
    <p:extLst>
      <p:ext uri="{BB962C8B-B14F-4D97-AF65-F5344CB8AC3E}">
        <p14:creationId xmlns:p14="http://schemas.microsoft.com/office/powerpoint/2010/main" val="37442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2537115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230162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endParaRPr lang="en-US" sz="2600" dirty="0"/>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endParaRPr lang="en-US" sz="2600" dirty="0"/>
          </a:p>
          <a:p>
            <a:endParaRPr lang="en-US" sz="2600" dirty="0"/>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867119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pPr marL="514350" indent="-514350">
              <a:buAutoNum type="arabicPeriod"/>
            </a:pPr>
            <a:endParaRPr lang="en-US" sz="2600" dirty="0"/>
          </a:p>
          <a:p>
            <a:endParaRPr lang="en-US" sz="2600" dirty="0"/>
          </a:p>
          <a:p>
            <a:endParaRPr lang="en-US" sz="2600" dirty="0"/>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327789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endParaRPr lang="en-US" sz="2600" dirty="0"/>
          </a:p>
          <a:p>
            <a:endParaRPr lang="en-US" sz="2600" dirty="0"/>
          </a:p>
          <a:p>
            <a:endParaRPr lang="en-US" sz="2600" dirty="0"/>
          </a:p>
          <a:p>
            <a:endParaRPr lang="en-US" sz="2600" dirty="0"/>
          </a:p>
          <a:p>
            <a:endParaRPr lang="en-US" sz="2600" dirty="0"/>
          </a:p>
          <a:p>
            <a:endParaRPr lang="en-US" sz="2600" dirty="0"/>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164400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endParaRPr lang="en-US" sz="2600" dirty="0"/>
          </a:p>
          <a:p>
            <a:endParaRPr lang="en-US" sz="2600" dirty="0"/>
          </a:p>
          <a:p>
            <a:endParaRPr lang="en-US" sz="2600" dirty="0"/>
          </a:p>
          <a:p>
            <a:endParaRPr lang="en-US" sz="2600" dirty="0"/>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1981242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endParaRPr lang="en-US" sz="2600" dirty="0"/>
          </a:p>
          <a:p>
            <a:endParaRPr lang="en-US" sz="2600" dirty="0"/>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2834125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Tree>
    <p:extLst>
      <p:ext uri="{BB962C8B-B14F-4D97-AF65-F5344CB8AC3E}">
        <p14:creationId xmlns:p14="http://schemas.microsoft.com/office/powerpoint/2010/main" val="101293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endParaRPr lang="en-US" sz="2600" dirty="0"/>
          </a:p>
          <a:p>
            <a:r>
              <a:rPr lang="en-US" sz="2600" dirty="0">
                <a:solidFill>
                  <a:schemeClr val="accent6">
                    <a:lumMod val="20000"/>
                    <a:lumOff val="80000"/>
                  </a:schemeClr>
                </a:solidFill>
              </a:rPr>
              <a:t>2. Husband of One Wife</a:t>
            </a:r>
          </a:p>
          <a:p>
            <a:r>
              <a:rPr lang="en-US" sz="2600" dirty="0">
                <a:solidFill>
                  <a:schemeClr val="accent6">
                    <a:lumMod val="20000"/>
                    <a:lumOff val="80000"/>
                  </a:schemeClr>
                </a:solidFill>
              </a:rPr>
              <a:t>3. Rules Own House Well</a:t>
            </a:r>
          </a:p>
          <a:p>
            <a:r>
              <a:rPr lang="en-US" sz="2600" dirty="0">
                <a:solidFill>
                  <a:schemeClr val="accent6">
                    <a:lumMod val="20000"/>
                    <a:lumOff val="80000"/>
                  </a:schemeClr>
                </a:solidFill>
              </a:rPr>
              <a:t>4. Children in Subjection </a:t>
            </a:r>
          </a:p>
          <a:p>
            <a:r>
              <a:rPr lang="en-US" sz="2600" dirty="0">
                <a:solidFill>
                  <a:schemeClr val="accent6">
                    <a:lumMod val="20000"/>
                    <a:lumOff val="80000"/>
                  </a:schemeClr>
                </a:solidFill>
              </a:rPr>
              <a:t>5. Having Believing Children                                               (    …not Accused </a:t>
            </a:r>
          </a:p>
          <a:p>
            <a:r>
              <a:rPr lang="en-US" sz="2600" dirty="0">
                <a:solidFill>
                  <a:schemeClr val="accent6">
                    <a:lumMod val="20000"/>
                    <a:lumOff val="80000"/>
                  </a:schemeClr>
                </a:solidFill>
              </a:rPr>
              <a:t>      of Riot / Unruly</a:t>
            </a:r>
          </a:p>
        </p:txBody>
      </p:sp>
    </p:spTree>
    <p:extLst>
      <p:ext uri="{BB962C8B-B14F-4D97-AF65-F5344CB8AC3E}">
        <p14:creationId xmlns:p14="http://schemas.microsoft.com/office/powerpoint/2010/main" val="200325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solidFill>
                  <a:schemeClr val="accent6">
                    <a:lumMod val="20000"/>
                    <a:lumOff val="80000"/>
                  </a:schemeClr>
                </a:solidFill>
              </a:rPr>
              <a:t>2. Husband of One Wife</a:t>
            </a:r>
          </a:p>
          <a:p>
            <a:r>
              <a:rPr lang="en-US" sz="2600" dirty="0">
                <a:solidFill>
                  <a:schemeClr val="accent6">
                    <a:lumMod val="20000"/>
                    <a:lumOff val="80000"/>
                  </a:schemeClr>
                </a:solidFill>
              </a:rPr>
              <a:t>3. Rules Own House Well</a:t>
            </a:r>
          </a:p>
          <a:p>
            <a:r>
              <a:rPr lang="en-US" sz="2600" dirty="0">
                <a:solidFill>
                  <a:schemeClr val="accent6">
                    <a:lumMod val="20000"/>
                    <a:lumOff val="80000"/>
                  </a:schemeClr>
                </a:solidFill>
              </a:rPr>
              <a:t>4. Children in Subjection </a:t>
            </a:r>
          </a:p>
          <a:p>
            <a:r>
              <a:rPr lang="en-US" sz="2600" dirty="0">
                <a:solidFill>
                  <a:schemeClr val="accent6">
                    <a:lumMod val="20000"/>
                    <a:lumOff val="80000"/>
                  </a:schemeClr>
                </a:solidFill>
              </a:rPr>
              <a:t>5. Having Believing Children                                               (    …not Accused </a:t>
            </a:r>
          </a:p>
          <a:p>
            <a:r>
              <a:rPr lang="en-US" sz="2600" dirty="0">
                <a:solidFill>
                  <a:schemeClr val="accent6">
                    <a:lumMod val="20000"/>
                    <a:lumOff val="80000"/>
                  </a:schemeClr>
                </a:solidFill>
              </a:rPr>
              <a:t>      of Riot / Unruly</a:t>
            </a:r>
          </a:p>
        </p:txBody>
      </p:sp>
    </p:spTree>
    <p:extLst>
      <p:ext uri="{BB962C8B-B14F-4D97-AF65-F5344CB8AC3E}">
        <p14:creationId xmlns:p14="http://schemas.microsoft.com/office/powerpoint/2010/main" val="418909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p:spPr>
      </p:pic>
      <p:sp>
        <p:nvSpPr>
          <p:cNvPr id="4" name="TextBox 3">
            <a:extLst>
              <a:ext uri="{FF2B5EF4-FFF2-40B4-BE49-F238E27FC236}">
                <a16:creationId xmlns:a16="http://schemas.microsoft.com/office/drawing/2014/main" id="{1C3A58B1-7CA3-42FC-5A5C-60A69D911516}"/>
              </a:ext>
            </a:extLst>
          </p:cNvPr>
          <p:cNvSpPr txBox="1"/>
          <p:nvPr/>
        </p:nvSpPr>
        <p:spPr>
          <a:xfrm>
            <a:off x="1907822" y="406400"/>
            <a:ext cx="1591734" cy="707886"/>
          </a:xfrm>
          <a:prstGeom prst="rect">
            <a:avLst/>
          </a:prstGeom>
          <a:noFill/>
        </p:spPr>
        <p:txBody>
          <a:bodyPr wrap="square" rtlCol="0">
            <a:spAutoFit/>
          </a:bodyPr>
          <a:lstStyle/>
          <a:p>
            <a:r>
              <a:rPr lang="en-US" sz="4000" dirty="0">
                <a:solidFill>
                  <a:srgbClr val="FFFF00"/>
                </a:solidFill>
                <a:highlight>
                  <a:srgbClr val="000000"/>
                </a:highlight>
              </a:rPr>
              <a:t>Elder</a:t>
            </a:r>
          </a:p>
        </p:txBody>
      </p:sp>
      <p:sp>
        <p:nvSpPr>
          <p:cNvPr id="5" name="TextBox 4">
            <a:extLst>
              <a:ext uri="{FF2B5EF4-FFF2-40B4-BE49-F238E27FC236}">
                <a16:creationId xmlns:a16="http://schemas.microsoft.com/office/drawing/2014/main" id="{EEFB6B86-7DEC-6DEA-D216-A9EDC0E02BB0}"/>
              </a:ext>
            </a:extLst>
          </p:cNvPr>
          <p:cNvSpPr txBox="1"/>
          <p:nvPr/>
        </p:nvSpPr>
        <p:spPr>
          <a:xfrm>
            <a:off x="4780844" y="1114286"/>
            <a:ext cx="1800578" cy="707886"/>
          </a:xfrm>
          <a:prstGeom prst="rect">
            <a:avLst/>
          </a:prstGeom>
          <a:noFill/>
        </p:spPr>
        <p:txBody>
          <a:bodyPr wrap="square" rtlCol="0">
            <a:spAutoFit/>
          </a:bodyPr>
          <a:lstStyle/>
          <a:p>
            <a:r>
              <a:rPr lang="en-US" sz="4000" dirty="0">
                <a:solidFill>
                  <a:srgbClr val="FFFF00"/>
                </a:solidFill>
                <a:highlight>
                  <a:srgbClr val="000000"/>
                </a:highlight>
              </a:rPr>
              <a:t>Pastor</a:t>
            </a:r>
          </a:p>
        </p:txBody>
      </p:sp>
      <p:sp>
        <p:nvSpPr>
          <p:cNvPr id="6" name="TextBox 5">
            <a:extLst>
              <a:ext uri="{FF2B5EF4-FFF2-40B4-BE49-F238E27FC236}">
                <a16:creationId xmlns:a16="http://schemas.microsoft.com/office/drawing/2014/main" id="{11E3FFE3-C814-F803-EDE6-495027061950}"/>
              </a:ext>
            </a:extLst>
          </p:cNvPr>
          <p:cNvSpPr txBox="1"/>
          <p:nvPr/>
        </p:nvSpPr>
        <p:spPr>
          <a:xfrm>
            <a:off x="8297334" y="1822172"/>
            <a:ext cx="1800578" cy="707886"/>
          </a:xfrm>
          <a:prstGeom prst="rect">
            <a:avLst/>
          </a:prstGeom>
          <a:noFill/>
        </p:spPr>
        <p:txBody>
          <a:bodyPr wrap="square" rtlCol="0">
            <a:spAutoFit/>
          </a:bodyPr>
          <a:lstStyle/>
          <a:p>
            <a:r>
              <a:rPr lang="en-US" sz="4000" dirty="0">
                <a:solidFill>
                  <a:srgbClr val="FFFF00"/>
                </a:solidFill>
                <a:highlight>
                  <a:srgbClr val="000000"/>
                </a:highlight>
              </a:rPr>
              <a:t>Bishop</a:t>
            </a:r>
          </a:p>
        </p:txBody>
      </p:sp>
    </p:spTree>
    <p:extLst>
      <p:ext uri="{BB962C8B-B14F-4D97-AF65-F5344CB8AC3E}">
        <p14:creationId xmlns:p14="http://schemas.microsoft.com/office/powerpoint/2010/main" val="3664837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solidFill>
                  <a:schemeClr val="accent6">
                    <a:lumMod val="20000"/>
                    <a:lumOff val="80000"/>
                  </a:schemeClr>
                </a:solidFill>
              </a:rPr>
              <a:t>3. Rules Own House Well</a:t>
            </a:r>
          </a:p>
          <a:p>
            <a:r>
              <a:rPr lang="en-US" sz="2600" dirty="0">
                <a:solidFill>
                  <a:schemeClr val="accent6">
                    <a:lumMod val="20000"/>
                    <a:lumOff val="80000"/>
                  </a:schemeClr>
                </a:solidFill>
              </a:rPr>
              <a:t>4. Children in Subjection </a:t>
            </a:r>
          </a:p>
          <a:p>
            <a:r>
              <a:rPr lang="en-US" sz="2600" dirty="0">
                <a:solidFill>
                  <a:schemeClr val="accent6">
                    <a:lumMod val="20000"/>
                    <a:lumOff val="80000"/>
                  </a:schemeClr>
                </a:solidFill>
              </a:rPr>
              <a:t>5. Having Believing Children                                               (    …not Accused </a:t>
            </a:r>
          </a:p>
          <a:p>
            <a:r>
              <a:rPr lang="en-US" sz="2600" dirty="0">
                <a:solidFill>
                  <a:schemeClr val="accent6">
                    <a:lumMod val="20000"/>
                    <a:lumOff val="80000"/>
                  </a:schemeClr>
                </a:solidFill>
              </a:rPr>
              <a:t>      of Riot / Unruly</a:t>
            </a:r>
          </a:p>
        </p:txBody>
      </p:sp>
    </p:spTree>
    <p:extLst>
      <p:ext uri="{BB962C8B-B14F-4D97-AF65-F5344CB8AC3E}">
        <p14:creationId xmlns:p14="http://schemas.microsoft.com/office/powerpoint/2010/main" val="989677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Tree>
    <p:extLst>
      <p:ext uri="{BB962C8B-B14F-4D97-AF65-F5344CB8AC3E}">
        <p14:creationId xmlns:p14="http://schemas.microsoft.com/office/powerpoint/2010/main" val="1967784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endParaRPr lang="en-US" sz="2600" dirty="0"/>
          </a:p>
          <a:p>
            <a:r>
              <a:rPr lang="en-US" sz="2600" dirty="0">
                <a:solidFill>
                  <a:schemeClr val="accent1">
                    <a:lumMod val="20000"/>
                    <a:lumOff val="80000"/>
                  </a:schemeClr>
                </a:solidFill>
              </a:rPr>
              <a:t>2. Without Reproach /  	Blameless</a:t>
            </a:r>
          </a:p>
          <a:p>
            <a:r>
              <a:rPr lang="en-US" sz="2600" dirty="0">
                <a:solidFill>
                  <a:schemeClr val="accent1">
                    <a:lumMod val="20000"/>
                    <a:lumOff val="80000"/>
                  </a:schemeClr>
                </a:solidFill>
              </a:rPr>
              <a:t>3</a:t>
            </a:r>
          </a:p>
          <a:p>
            <a:r>
              <a:rPr lang="en-US" sz="2600" dirty="0">
                <a:solidFill>
                  <a:schemeClr val="accent1">
                    <a:lumMod val="20000"/>
                    <a:lumOff val="80000"/>
                  </a:schemeClr>
                </a:solidFill>
              </a:rPr>
              <a:t>. Not Covetous</a:t>
            </a:r>
          </a:p>
        </p:txBody>
      </p:sp>
    </p:spTree>
    <p:extLst>
      <p:ext uri="{BB962C8B-B14F-4D97-AF65-F5344CB8AC3E}">
        <p14:creationId xmlns:p14="http://schemas.microsoft.com/office/powerpoint/2010/main" val="276015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solidFill>
                  <a:schemeClr val="accent1">
                    <a:lumMod val="20000"/>
                    <a:lumOff val="80000"/>
                  </a:schemeClr>
                </a:solidFill>
              </a:rPr>
              <a:t>2. Without Reproach /  	Blameless</a:t>
            </a:r>
          </a:p>
          <a:p>
            <a:r>
              <a:rPr lang="en-US" sz="2600" dirty="0">
                <a:solidFill>
                  <a:schemeClr val="accent1">
                    <a:lumMod val="20000"/>
                    <a:lumOff val="80000"/>
                  </a:schemeClr>
                </a:solidFill>
              </a:rPr>
              <a:t>3. Not Covetous</a:t>
            </a:r>
          </a:p>
        </p:txBody>
      </p:sp>
    </p:spTree>
    <p:extLst>
      <p:ext uri="{BB962C8B-B14F-4D97-AF65-F5344CB8AC3E}">
        <p14:creationId xmlns:p14="http://schemas.microsoft.com/office/powerpoint/2010/main" val="3150564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solidFill>
                  <a:schemeClr val="accent1">
                    <a:lumMod val="20000"/>
                    <a:lumOff val="80000"/>
                  </a:schemeClr>
                </a:solidFill>
              </a:rPr>
              <a:t>3. Not Covetous</a:t>
            </a:r>
          </a:p>
        </p:txBody>
      </p:sp>
    </p:spTree>
    <p:extLst>
      <p:ext uri="{BB962C8B-B14F-4D97-AF65-F5344CB8AC3E}">
        <p14:creationId xmlns:p14="http://schemas.microsoft.com/office/powerpoint/2010/main" val="2011928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Tree>
    <p:extLst>
      <p:ext uri="{BB962C8B-B14F-4D97-AF65-F5344CB8AC3E}">
        <p14:creationId xmlns:p14="http://schemas.microsoft.com/office/powerpoint/2010/main" val="1987759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endParaRPr lang="en-US" sz="2600" dirty="0"/>
          </a:p>
          <a:p>
            <a:r>
              <a:rPr lang="en-US" sz="2600" dirty="0">
                <a:solidFill>
                  <a:schemeClr val="accent4">
                    <a:lumMod val="20000"/>
                    <a:lumOff val="80000"/>
                  </a:schemeClr>
                </a:solidFill>
              </a:rPr>
              <a:t>2. Not Quick-Tempered</a:t>
            </a:r>
          </a:p>
          <a:p>
            <a:r>
              <a:rPr lang="en-US" sz="2600" dirty="0">
                <a:solidFill>
                  <a:schemeClr val="accent4">
                    <a:lumMod val="20000"/>
                    <a:lumOff val="80000"/>
                  </a:schemeClr>
                </a:solidFill>
              </a:rPr>
              <a:t>3. Not Given to Wine  </a:t>
            </a:r>
          </a:p>
          <a:p>
            <a:r>
              <a:rPr lang="en-US" sz="2600" dirty="0">
                <a:solidFill>
                  <a:schemeClr val="accent4">
                    <a:lumMod val="20000"/>
                    <a:lumOff val="80000"/>
                  </a:schemeClr>
                </a:solidFill>
              </a:rPr>
              <a:t>4. No Brawler</a:t>
            </a:r>
          </a:p>
          <a:p>
            <a:r>
              <a:rPr lang="en-US" sz="2600" dirty="0">
                <a:solidFill>
                  <a:schemeClr val="accent4">
                    <a:lumMod val="20000"/>
                    <a:lumOff val="80000"/>
                  </a:schemeClr>
                </a:solidFill>
              </a:rPr>
              <a:t>5. Not Greedy for Money</a:t>
            </a:r>
          </a:p>
        </p:txBody>
      </p:sp>
    </p:spTree>
    <p:extLst>
      <p:ext uri="{BB962C8B-B14F-4D97-AF65-F5344CB8AC3E}">
        <p14:creationId xmlns:p14="http://schemas.microsoft.com/office/powerpoint/2010/main" val="2253151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solidFill>
                  <a:schemeClr val="accent4">
                    <a:lumMod val="20000"/>
                    <a:lumOff val="80000"/>
                  </a:schemeClr>
                </a:solidFill>
              </a:rPr>
              <a:t>2. Not Quick-Tempered</a:t>
            </a:r>
          </a:p>
          <a:p>
            <a:r>
              <a:rPr lang="en-US" sz="2600" dirty="0">
                <a:solidFill>
                  <a:schemeClr val="accent4">
                    <a:lumMod val="20000"/>
                    <a:lumOff val="80000"/>
                  </a:schemeClr>
                </a:solidFill>
              </a:rPr>
              <a:t>3. Not Given to Wine  </a:t>
            </a:r>
          </a:p>
          <a:p>
            <a:r>
              <a:rPr lang="en-US" sz="2600" dirty="0">
                <a:solidFill>
                  <a:schemeClr val="accent4">
                    <a:lumMod val="20000"/>
                    <a:lumOff val="80000"/>
                  </a:schemeClr>
                </a:solidFill>
              </a:rPr>
              <a:t>4. No Brawler</a:t>
            </a:r>
          </a:p>
          <a:p>
            <a:r>
              <a:rPr lang="en-US" sz="2600" dirty="0">
                <a:solidFill>
                  <a:schemeClr val="accent4">
                    <a:lumMod val="20000"/>
                    <a:lumOff val="80000"/>
                  </a:schemeClr>
                </a:solidFill>
              </a:rPr>
              <a:t>5. Not Greedy for Money</a:t>
            </a:r>
          </a:p>
        </p:txBody>
      </p:sp>
    </p:spTree>
    <p:extLst>
      <p:ext uri="{BB962C8B-B14F-4D97-AF65-F5344CB8AC3E}">
        <p14:creationId xmlns:p14="http://schemas.microsoft.com/office/powerpoint/2010/main" val="214848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t>2. Not Quick-Tempered</a:t>
            </a:r>
          </a:p>
          <a:p>
            <a:r>
              <a:rPr lang="en-US" sz="2600" dirty="0">
                <a:solidFill>
                  <a:schemeClr val="accent4">
                    <a:lumMod val="20000"/>
                    <a:lumOff val="80000"/>
                  </a:schemeClr>
                </a:solidFill>
              </a:rPr>
              <a:t>3. Not Given to Wine  </a:t>
            </a:r>
          </a:p>
          <a:p>
            <a:r>
              <a:rPr lang="en-US" sz="2600" dirty="0">
                <a:solidFill>
                  <a:schemeClr val="accent4">
                    <a:lumMod val="20000"/>
                    <a:lumOff val="80000"/>
                  </a:schemeClr>
                </a:solidFill>
              </a:rPr>
              <a:t>4. No Brawler</a:t>
            </a:r>
          </a:p>
          <a:p>
            <a:r>
              <a:rPr lang="en-US" sz="2600" dirty="0">
                <a:solidFill>
                  <a:schemeClr val="accent4">
                    <a:lumMod val="20000"/>
                    <a:lumOff val="80000"/>
                  </a:schemeClr>
                </a:solidFill>
              </a:rPr>
              <a:t>5. Not Greedy for Money</a:t>
            </a:r>
          </a:p>
        </p:txBody>
      </p:sp>
    </p:spTree>
    <p:extLst>
      <p:ext uri="{BB962C8B-B14F-4D97-AF65-F5344CB8AC3E}">
        <p14:creationId xmlns:p14="http://schemas.microsoft.com/office/powerpoint/2010/main" val="3562999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t>2. Not Quick-Tempered</a:t>
            </a:r>
          </a:p>
          <a:p>
            <a:r>
              <a:rPr lang="en-US" sz="2600" dirty="0"/>
              <a:t>3. Not Given to Wine  </a:t>
            </a:r>
          </a:p>
          <a:p>
            <a:r>
              <a:rPr lang="en-US" sz="2600" dirty="0">
                <a:solidFill>
                  <a:schemeClr val="accent4">
                    <a:lumMod val="20000"/>
                    <a:lumOff val="80000"/>
                  </a:schemeClr>
                </a:solidFill>
              </a:rPr>
              <a:t>4. No Brawler</a:t>
            </a:r>
          </a:p>
          <a:p>
            <a:r>
              <a:rPr lang="en-US" sz="2600" dirty="0">
                <a:solidFill>
                  <a:schemeClr val="accent4">
                    <a:lumMod val="20000"/>
                    <a:lumOff val="80000"/>
                  </a:schemeClr>
                </a:solidFill>
              </a:rPr>
              <a:t>5. Not Greedy for Money</a:t>
            </a:r>
          </a:p>
        </p:txBody>
      </p:sp>
    </p:spTree>
    <p:extLst>
      <p:ext uri="{BB962C8B-B14F-4D97-AF65-F5344CB8AC3E}">
        <p14:creationId xmlns:p14="http://schemas.microsoft.com/office/powerpoint/2010/main" val="427900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p:spPr>
      </p:pic>
      <p:sp>
        <p:nvSpPr>
          <p:cNvPr id="4" name="TextBox 3">
            <a:extLst>
              <a:ext uri="{FF2B5EF4-FFF2-40B4-BE49-F238E27FC236}">
                <a16:creationId xmlns:a16="http://schemas.microsoft.com/office/drawing/2014/main" id="{1C3A58B1-7CA3-42FC-5A5C-60A69D911516}"/>
              </a:ext>
            </a:extLst>
          </p:cNvPr>
          <p:cNvSpPr txBox="1"/>
          <p:nvPr/>
        </p:nvSpPr>
        <p:spPr>
          <a:xfrm>
            <a:off x="1907822" y="406400"/>
            <a:ext cx="1591734" cy="707886"/>
          </a:xfrm>
          <a:prstGeom prst="rect">
            <a:avLst/>
          </a:prstGeom>
          <a:noFill/>
        </p:spPr>
        <p:txBody>
          <a:bodyPr wrap="square" rtlCol="0">
            <a:spAutoFit/>
          </a:bodyPr>
          <a:lstStyle/>
          <a:p>
            <a:r>
              <a:rPr lang="en-US" sz="4000" dirty="0">
                <a:solidFill>
                  <a:srgbClr val="FFFF00"/>
                </a:solidFill>
                <a:highlight>
                  <a:srgbClr val="000000"/>
                </a:highlight>
              </a:rPr>
              <a:t>Elder</a:t>
            </a:r>
          </a:p>
        </p:txBody>
      </p:sp>
      <p:sp>
        <p:nvSpPr>
          <p:cNvPr id="5" name="TextBox 4">
            <a:extLst>
              <a:ext uri="{FF2B5EF4-FFF2-40B4-BE49-F238E27FC236}">
                <a16:creationId xmlns:a16="http://schemas.microsoft.com/office/drawing/2014/main" id="{EEFB6B86-7DEC-6DEA-D216-A9EDC0E02BB0}"/>
              </a:ext>
            </a:extLst>
          </p:cNvPr>
          <p:cNvSpPr txBox="1"/>
          <p:nvPr/>
        </p:nvSpPr>
        <p:spPr>
          <a:xfrm>
            <a:off x="4780844" y="1114286"/>
            <a:ext cx="1800578" cy="707886"/>
          </a:xfrm>
          <a:prstGeom prst="rect">
            <a:avLst/>
          </a:prstGeom>
          <a:noFill/>
        </p:spPr>
        <p:txBody>
          <a:bodyPr wrap="square" rtlCol="0">
            <a:spAutoFit/>
          </a:bodyPr>
          <a:lstStyle/>
          <a:p>
            <a:r>
              <a:rPr lang="en-US" sz="4000" dirty="0">
                <a:solidFill>
                  <a:srgbClr val="FFFF00"/>
                </a:solidFill>
                <a:highlight>
                  <a:srgbClr val="000000"/>
                </a:highlight>
              </a:rPr>
              <a:t>Pastor</a:t>
            </a:r>
          </a:p>
        </p:txBody>
      </p:sp>
      <p:sp>
        <p:nvSpPr>
          <p:cNvPr id="6" name="TextBox 5">
            <a:extLst>
              <a:ext uri="{FF2B5EF4-FFF2-40B4-BE49-F238E27FC236}">
                <a16:creationId xmlns:a16="http://schemas.microsoft.com/office/drawing/2014/main" id="{11E3FFE3-C814-F803-EDE6-495027061950}"/>
              </a:ext>
            </a:extLst>
          </p:cNvPr>
          <p:cNvSpPr txBox="1"/>
          <p:nvPr/>
        </p:nvSpPr>
        <p:spPr>
          <a:xfrm>
            <a:off x="8297334" y="1822172"/>
            <a:ext cx="1800578" cy="707886"/>
          </a:xfrm>
          <a:prstGeom prst="rect">
            <a:avLst/>
          </a:prstGeom>
          <a:noFill/>
        </p:spPr>
        <p:txBody>
          <a:bodyPr wrap="square" rtlCol="0">
            <a:spAutoFit/>
          </a:bodyPr>
          <a:lstStyle/>
          <a:p>
            <a:r>
              <a:rPr lang="en-US" sz="4000" dirty="0">
                <a:solidFill>
                  <a:srgbClr val="FFFF00"/>
                </a:solidFill>
                <a:highlight>
                  <a:srgbClr val="000000"/>
                </a:highlight>
              </a:rPr>
              <a:t>Bishop</a:t>
            </a:r>
          </a:p>
        </p:txBody>
      </p:sp>
      <p:sp>
        <p:nvSpPr>
          <p:cNvPr id="2" name="TextBox 1">
            <a:extLst>
              <a:ext uri="{FF2B5EF4-FFF2-40B4-BE49-F238E27FC236}">
                <a16:creationId xmlns:a16="http://schemas.microsoft.com/office/drawing/2014/main" id="{CDDC4FC0-2634-3E6F-1C83-F71F4B4468CA}"/>
              </a:ext>
            </a:extLst>
          </p:cNvPr>
          <p:cNvSpPr txBox="1"/>
          <p:nvPr/>
        </p:nvSpPr>
        <p:spPr>
          <a:xfrm>
            <a:off x="1072444" y="2743200"/>
            <a:ext cx="9934223" cy="1323439"/>
          </a:xfrm>
          <a:prstGeom prst="rect">
            <a:avLst/>
          </a:prstGeom>
          <a:solidFill>
            <a:schemeClr val="tx1"/>
          </a:solidFill>
        </p:spPr>
        <p:txBody>
          <a:bodyPr wrap="square" rtlCol="0">
            <a:spAutoFit/>
          </a:bodyPr>
          <a:lstStyle/>
          <a:p>
            <a:r>
              <a:rPr lang="en-US" sz="4000" dirty="0">
                <a:solidFill>
                  <a:schemeClr val="bg1"/>
                </a:solidFill>
              </a:rPr>
              <a:t>Holy Spirit has provided specific qualifications:</a:t>
            </a:r>
          </a:p>
          <a:p>
            <a:r>
              <a:rPr lang="en-US" sz="4000" dirty="0">
                <a:solidFill>
                  <a:schemeClr val="bg1"/>
                </a:solidFill>
              </a:rPr>
              <a:t>   	      </a:t>
            </a:r>
            <a:r>
              <a:rPr lang="en-US" sz="4000" b="1" i="1" dirty="0">
                <a:solidFill>
                  <a:srgbClr val="FFC000"/>
                </a:solidFill>
              </a:rPr>
              <a:t>1 Timothy 3:1-7      Titus 1:6-9</a:t>
            </a:r>
          </a:p>
        </p:txBody>
      </p:sp>
    </p:spTree>
    <p:extLst>
      <p:ext uri="{BB962C8B-B14F-4D97-AF65-F5344CB8AC3E}">
        <p14:creationId xmlns:p14="http://schemas.microsoft.com/office/powerpoint/2010/main" val="1398792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t>2. Not Quick-Tempered</a:t>
            </a:r>
          </a:p>
          <a:p>
            <a:r>
              <a:rPr lang="en-US" sz="2600" dirty="0"/>
              <a:t>3. Not Given to Wine  </a:t>
            </a:r>
          </a:p>
          <a:p>
            <a:r>
              <a:rPr lang="en-US" sz="2600" dirty="0"/>
              <a:t>4. No Brawler</a:t>
            </a:r>
          </a:p>
          <a:p>
            <a:r>
              <a:rPr lang="en-US" sz="2600" dirty="0">
                <a:solidFill>
                  <a:schemeClr val="accent4">
                    <a:lumMod val="20000"/>
                    <a:lumOff val="80000"/>
                  </a:schemeClr>
                </a:solidFill>
              </a:rPr>
              <a:t>5. Not Greedy for Money</a:t>
            </a:r>
          </a:p>
        </p:txBody>
      </p:sp>
    </p:spTree>
    <p:extLst>
      <p:ext uri="{BB962C8B-B14F-4D97-AF65-F5344CB8AC3E}">
        <p14:creationId xmlns:p14="http://schemas.microsoft.com/office/powerpoint/2010/main" val="2933527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t>2. Not Quick-Tempered</a:t>
            </a:r>
          </a:p>
          <a:p>
            <a:r>
              <a:rPr lang="en-US" sz="2600" dirty="0"/>
              <a:t>3. Not Given to Wine  </a:t>
            </a:r>
          </a:p>
          <a:p>
            <a:r>
              <a:rPr lang="en-US" sz="2600" dirty="0"/>
              <a:t>4. No Brawler</a:t>
            </a:r>
          </a:p>
          <a:p>
            <a:r>
              <a:rPr lang="en-US" sz="2600" dirty="0"/>
              <a:t>5. Not Greedy for Money</a:t>
            </a:r>
          </a:p>
        </p:txBody>
      </p:sp>
    </p:spTree>
    <p:extLst>
      <p:ext uri="{BB962C8B-B14F-4D97-AF65-F5344CB8AC3E}">
        <p14:creationId xmlns:p14="http://schemas.microsoft.com/office/powerpoint/2010/main" val="1574624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r>
              <a:rPr lang="en-US" sz="2600" dirty="0"/>
              <a:t>1. Desire</a:t>
            </a:r>
          </a:p>
          <a:p>
            <a:r>
              <a:rPr lang="en-US" sz="2600" dirty="0"/>
              <a:t>2. Able to Teach</a:t>
            </a:r>
          </a:p>
          <a:p>
            <a:r>
              <a:rPr lang="en-US" sz="2600" dirty="0"/>
              <a:t>3. Holding Fast the Faithful  </a:t>
            </a:r>
            <a:r>
              <a:rPr lang="en-US" sz="2600" dirty="0">
                <a:solidFill>
                  <a:srgbClr val="AAE8ED"/>
                </a:solidFill>
              </a:rPr>
              <a:t>….</a:t>
            </a:r>
            <a:r>
              <a:rPr lang="en-US" sz="2600" dirty="0"/>
              <a:t>Word</a:t>
            </a:r>
          </a:p>
          <a:p>
            <a:r>
              <a:rPr lang="en-US" sz="2600" dirty="0"/>
              <a:t>4. Able to Exhort / Instruct  </a:t>
            </a:r>
            <a:r>
              <a:rPr lang="en-US" sz="2600" dirty="0">
                <a:solidFill>
                  <a:srgbClr val="AAE8ED"/>
                </a:solidFill>
              </a:rPr>
              <a:t>….</a:t>
            </a:r>
            <a:r>
              <a:rPr lang="en-US" sz="2600" dirty="0" err="1">
                <a:solidFill>
                  <a:srgbClr val="AAE8ED"/>
                </a:solidFill>
              </a:rPr>
              <a:t>i</a:t>
            </a:r>
            <a:r>
              <a:rPr lang="en-US" sz="2600" dirty="0" err="1"/>
              <a:t>in</a:t>
            </a:r>
            <a:r>
              <a:rPr lang="en-US" sz="2600" dirty="0"/>
              <a:t> sound Doctrine</a:t>
            </a:r>
          </a:p>
          <a:p>
            <a:r>
              <a:rPr lang="en-US" sz="2600" dirty="0"/>
              <a:t>5. Able to Rebuke /Convict </a:t>
            </a:r>
            <a:r>
              <a:rPr lang="en-US" sz="2600" dirty="0">
                <a:solidFill>
                  <a:srgbClr val="AAE8ED"/>
                </a:solidFill>
              </a:rPr>
              <a:t>….</a:t>
            </a:r>
            <a:r>
              <a:rPr lang="en-US" sz="2600" dirty="0"/>
              <a:t>those who contradict</a:t>
            </a: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t>9. Not Self-Willed</a:t>
            </a:r>
          </a:p>
          <a:p>
            <a:r>
              <a:rPr lang="en-US" sz="2600" dirty="0"/>
              <a:t>10. Just</a:t>
            </a:r>
          </a:p>
          <a:p>
            <a:r>
              <a:rPr lang="en-US" sz="2600" dirty="0"/>
              <a:t>11. Holy</a:t>
            </a: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r>
              <a:rPr lang="en-US" sz="2600" dirty="0"/>
              <a:t>1. A Man</a:t>
            </a:r>
          </a:p>
          <a:p>
            <a:r>
              <a:rPr lang="en-US" sz="2600" dirty="0"/>
              <a:t>2. Husband of One Wife</a:t>
            </a:r>
          </a:p>
          <a:p>
            <a:r>
              <a:rPr lang="en-US" sz="2600" dirty="0"/>
              <a:t>3. Rules Own House Well</a:t>
            </a:r>
          </a:p>
          <a:p>
            <a:r>
              <a:rPr lang="en-US" sz="2600" dirty="0"/>
              <a:t>4. Children in Subjection </a:t>
            </a:r>
          </a:p>
          <a:p>
            <a:r>
              <a:rPr lang="en-US" sz="2600" dirty="0"/>
              <a:t>5. Having Believing Children                                               </a:t>
            </a:r>
            <a:r>
              <a:rPr lang="en-US" sz="2600" dirty="0">
                <a:solidFill>
                  <a:schemeClr val="accent6">
                    <a:lumMod val="40000"/>
                    <a:lumOff val="60000"/>
                  </a:schemeClr>
                </a:solidFill>
              </a:rPr>
              <a:t>(</a:t>
            </a:r>
            <a:r>
              <a:rPr lang="en-US" sz="2600" dirty="0"/>
              <a:t>    …not Accused </a:t>
            </a:r>
          </a:p>
          <a:p>
            <a:r>
              <a:rPr lang="en-US" sz="2600" dirty="0"/>
              <a:t>      of Riot / Unruly</a:t>
            </a: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492990"/>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r>
              <a:rPr lang="en-US" sz="2600" dirty="0"/>
              <a:t>1. Good Testimony from      	Without</a:t>
            </a:r>
          </a:p>
          <a:p>
            <a:r>
              <a:rPr lang="en-US" sz="2600" dirty="0"/>
              <a:t>2. Without Reproach /  	Blameless</a:t>
            </a:r>
          </a:p>
          <a:p>
            <a:r>
              <a:rPr lang="en-US" sz="2600" dirty="0"/>
              <a:t>3. Not Covetous</a:t>
            </a: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r>
              <a:rPr lang="en-US" sz="2600" dirty="0"/>
              <a:t>1. Self-controlled</a:t>
            </a:r>
          </a:p>
          <a:p>
            <a:r>
              <a:rPr lang="en-US" sz="2600" dirty="0"/>
              <a:t>2. Not Quick-Tempered</a:t>
            </a:r>
          </a:p>
          <a:p>
            <a:r>
              <a:rPr lang="en-US" sz="2600" dirty="0"/>
              <a:t>3. Not Given to Wine  </a:t>
            </a:r>
          </a:p>
          <a:p>
            <a:r>
              <a:rPr lang="en-US" sz="2600" dirty="0"/>
              <a:t>4. No Brawler</a:t>
            </a:r>
          </a:p>
          <a:p>
            <a:r>
              <a:rPr lang="en-US" sz="2600" dirty="0"/>
              <a:t>5. Not Greedy for Money</a:t>
            </a:r>
          </a:p>
        </p:txBody>
      </p:sp>
      <p:sp>
        <p:nvSpPr>
          <p:cNvPr id="9" name="TextBox 8">
            <a:extLst>
              <a:ext uri="{FF2B5EF4-FFF2-40B4-BE49-F238E27FC236}">
                <a16:creationId xmlns:a16="http://schemas.microsoft.com/office/drawing/2014/main" id="{2141D0DF-D2B7-11BD-E0EC-3B5F7FAA1E31}"/>
              </a:ext>
            </a:extLst>
          </p:cNvPr>
          <p:cNvSpPr txBox="1"/>
          <p:nvPr/>
        </p:nvSpPr>
        <p:spPr>
          <a:xfrm>
            <a:off x="4368800" y="5774012"/>
            <a:ext cx="2901244" cy="892552"/>
          </a:xfrm>
          <a:prstGeom prst="rect">
            <a:avLst/>
          </a:prstGeom>
          <a:solidFill>
            <a:schemeClr val="bg2">
              <a:lumMod val="90000"/>
            </a:schemeClr>
          </a:solidFill>
        </p:spPr>
        <p:txBody>
          <a:bodyPr wrap="square" rtlCol="0">
            <a:spAutoFit/>
          </a:bodyPr>
          <a:lstStyle/>
          <a:p>
            <a:r>
              <a:rPr lang="en-US" sz="2400" b="1" dirty="0">
                <a:solidFill>
                  <a:srgbClr val="FF0000"/>
                </a:solidFill>
              </a:rPr>
              <a:t>    </a:t>
            </a:r>
            <a:r>
              <a:rPr lang="en-US" sz="2600" b="1" dirty="0">
                <a:solidFill>
                  <a:srgbClr val="FF0000"/>
                </a:solidFill>
              </a:rPr>
              <a:t>EXPERIENCE</a:t>
            </a:r>
          </a:p>
          <a:p>
            <a:r>
              <a:rPr lang="en-US" sz="2600" dirty="0"/>
              <a:t>1. Not a Novice</a:t>
            </a:r>
          </a:p>
        </p:txBody>
      </p:sp>
    </p:spTree>
    <p:extLst>
      <p:ext uri="{BB962C8B-B14F-4D97-AF65-F5344CB8AC3E}">
        <p14:creationId xmlns:p14="http://schemas.microsoft.com/office/powerpoint/2010/main" val="4004059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F6BF6E-6805-F131-71C4-CBF8E1B90C0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8511" y="-1500188"/>
            <a:ext cx="13452945" cy="9744076"/>
          </a:xfrm>
          <a:prstGeom prst="rect">
            <a:avLst/>
          </a:prstGeom>
        </p:spPr>
      </p:pic>
      <p:sp>
        <p:nvSpPr>
          <p:cNvPr id="4" name="TextBox 3">
            <a:extLst>
              <a:ext uri="{FF2B5EF4-FFF2-40B4-BE49-F238E27FC236}">
                <a16:creationId xmlns:a16="http://schemas.microsoft.com/office/drawing/2014/main" id="{22F289A4-8BC3-28DE-6E81-984E3A014145}"/>
              </a:ext>
            </a:extLst>
          </p:cNvPr>
          <p:cNvSpPr txBox="1"/>
          <p:nvPr/>
        </p:nvSpPr>
        <p:spPr>
          <a:xfrm>
            <a:off x="600075" y="1352550"/>
            <a:ext cx="11591925" cy="1754326"/>
          </a:xfrm>
          <a:prstGeom prst="rect">
            <a:avLst/>
          </a:prstGeom>
          <a:noFill/>
        </p:spPr>
        <p:txBody>
          <a:bodyPr wrap="square" rtlCol="0">
            <a:spAutoFit/>
          </a:bodyPr>
          <a:lstStyle/>
          <a:p>
            <a:r>
              <a:rPr lang="en-US" sz="3600" b="1" i="1" dirty="0">
                <a:solidFill>
                  <a:srgbClr val="C05CBA"/>
                </a:solidFill>
                <a:latin typeface="Cambria" panose="02040503050406030204" pitchFamily="18" charset="0"/>
              </a:rPr>
              <a:t>1 Timothy 3:11</a:t>
            </a:r>
          </a:p>
          <a:p>
            <a:r>
              <a:rPr lang="en-US" sz="3600" dirty="0"/>
              <a:t>   	“</a:t>
            </a:r>
            <a:r>
              <a:rPr lang="en-US" sz="3600" dirty="0">
                <a:latin typeface="Cambria" panose="02040503050406030204" pitchFamily="18" charset="0"/>
              </a:rPr>
              <a:t>Likewise their wives must be: </a:t>
            </a:r>
          </a:p>
          <a:p>
            <a:r>
              <a:rPr lang="en-US" sz="3600" dirty="0">
                <a:latin typeface="Cambria" panose="02040503050406030204" pitchFamily="18" charset="0"/>
              </a:rPr>
              <a:t>     	 </a:t>
            </a:r>
          </a:p>
        </p:txBody>
      </p:sp>
    </p:spTree>
    <p:extLst>
      <p:ext uri="{BB962C8B-B14F-4D97-AF65-F5344CB8AC3E}">
        <p14:creationId xmlns:p14="http://schemas.microsoft.com/office/powerpoint/2010/main" val="4010736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F6BF6E-6805-F131-71C4-CBF8E1B90C0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8511" y="-1500188"/>
            <a:ext cx="13452945" cy="9744076"/>
          </a:xfrm>
          <a:prstGeom prst="rect">
            <a:avLst/>
          </a:prstGeom>
        </p:spPr>
      </p:pic>
      <p:sp>
        <p:nvSpPr>
          <p:cNvPr id="4" name="TextBox 3">
            <a:extLst>
              <a:ext uri="{FF2B5EF4-FFF2-40B4-BE49-F238E27FC236}">
                <a16:creationId xmlns:a16="http://schemas.microsoft.com/office/drawing/2014/main" id="{22F289A4-8BC3-28DE-6E81-984E3A014145}"/>
              </a:ext>
            </a:extLst>
          </p:cNvPr>
          <p:cNvSpPr txBox="1"/>
          <p:nvPr/>
        </p:nvSpPr>
        <p:spPr>
          <a:xfrm>
            <a:off x="600075" y="1352550"/>
            <a:ext cx="11591925" cy="2308324"/>
          </a:xfrm>
          <a:prstGeom prst="rect">
            <a:avLst/>
          </a:prstGeom>
          <a:noFill/>
        </p:spPr>
        <p:txBody>
          <a:bodyPr wrap="square" rtlCol="0">
            <a:spAutoFit/>
          </a:bodyPr>
          <a:lstStyle/>
          <a:p>
            <a:r>
              <a:rPr lang="en-US" sz="3600" b="1" i="1" dirty="0">
                <a:solidFill>
                  <a:srgbClr val="C05CBA"/>
                </a:solidFill>
                <a:latin typeface="Cambria" panose="02040503050406030204" pitchFamily="18" charset="0"/>
              </a:rPr>
              <a:t>1 Timothy 3:11</a:t>
            </a:r>
          </a:p>
          <a:p>
            <a:r>
              <a:rPr lang="en-US" sz="3600" dirty="0"/>
              <a:t>   	“</a:t>
            </a:r>
            <a:r>
              <a:rPr lang="en-US" sz="3600" dirty="0">
                <a:latin typeface="Cambria" panose="02040503050406030204" pitchFamily="18" charset="0"/>
              </a:rPr>
              <a:t>Likewise their wives must be: </a:t>
            </a:r>
          </a:p>
          <a:p>
            <a:r>
              <a:rPr lang="en-US" sz="3600" dirty="0">
                <a:latin typeface="Cambria" panose="02040503050406030204" pitchFamily="18" charset="0"/>
              </a:rPr>
              <a:t>     	 </a:t>
            </a:r>
            <a:r>
              <a:rPr lang="en-US" sz="3600" b="1" dirty="0">
                <a:latin typeface="Cambria" panose="02040503050406030204" pitchFamily="18" charset="0"/>
              </a:rPr>
              <a:t>Reverent</a:t>
            </a:r>
            <a:r>
              <a:rPr lang="en-US" sz="3600" dirty="0">
                <a:latin typeface="Cambria" panose="02040503050406030204" pitchFamily="18" charset="0"/>
              </a:rPr>
              <a:t> (dignified), </a:t>
            </a:r>
          </a:p>
          <a:p>
            <a:r>
              <a:rPr lang="en-US" sz="3600" dirty="0">
                <a:latin typeface="Cambria" panose="02040503050406030204" pitchFamily="18" charset="0"/>
              </a:rPr>
              <a:t>     	</a:t>
            </a:r>
          </a:p>
        </p:txBody>
      </p:sp>
    </p:spTree>
    <p:extLst>
      <p:ext uri="{BB962C8B-B14F-4D97-AF65-F5344CB8AC3E}">
        <p14:creationId xmlns:p14="http://schemas.microsoft.com/office/powerpoint/2010/main" val="889882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F6BF6E-6805-F131-71C4-CBF8E1B90C0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8511" y="-1500188"/>
            <a:ext cx="13452945" cy="9744076"/>
          </a:xfrm>
          <a:prstGeom prst="rect">
            <a:avLst/>
          </a:prstGeom>
        </p:spPr>
      </p:pic>
      <p:sp>
        <p:nvSpPr>
          <p:cNvPr id="4" name="TextBox 3">
            <a:extLst>
              <a:ext uri="{FF2B5EF4-FFF2-40B4-BE49-F238E27FC236}">
                <a16:creationId xmlns:a16="http://schemas.microsoft.com/office/drawing/2014/main" id="{22F289A4-8BC3-28DE-6E81-984E3A014145}"/>
              </a:ext>
            </a:extLst>
          </p:cNvPr>
          <p:cNvSpPr txBox="1"/>
          <p:nvPr/>
        </p:nvSpPr>
        <p:spPr>
          <a:xfrm>
            <a:off x="600075" y="1352550"/>
            <a:ext cx="11591925" cy="2862322"/>
          </a:xfrm>
          <a:prstGeom prst="rect">
            <a:avLst/>
          </a:prstGeom>
          <a:noFill/>
        </p:spPr>
        <p:txBody>
          <a:bodyPr wrap="square" rtlCol="0">
            <a:spAutoFit/>
          </a:bodyPr>
          <a:lstStyle/>
          <a:p>
            <a:r>
              <a:rPr lang="en-US" sz="3600" b="1" i="1" dirty="0">
                <a:solidFill>
                  <a:srgbClr val="C05CBA"/>
                </a:solidFill>
                <a:latin typeface="Cambria" panose="02040503050406030204" pitchFamily="18" charset="0"/>
              </a:rPr>
              <a:t>1 Timothy 3:11</a:t>
            </a:r>
          </a:p>
          <a:p>
            <a:r>
              <a:rPr lang="en-US" sz="3600" dirty="0"/>
              <a:t>   	“</a:t>
            </a:r>
            <a:r>
              <a:rPr lang="en-US" sz="3600" dirty="0">
                <a:latin typeface="Cambria" panose="02040503050406030204" pitchFamily="18" charset="0"/>
              </a:rPr>
              <a:t>Likewise their wives must be: </a:t>
            </a:r>
          </a:p>
          <a:p>
            <a:r>
              <a:rPr lang="en-US" sz="3600" dirty="0">
                <a:latin typeface="Cambria" panose="02040503050406030204" pitchFamily="18" charset="0"/>
              </a:rPr>
              <a:t>     	 </a:t>
            </a:r>
            <a:r>
              <a:rPr lang="en-US" sz="3600" b="1" dirty="0">
                <a:latin typeface="Cambria" panose="02040503050406030204" pitchFamily="18" charset="0"/>
              </a:rPr>
              <a:t>Reverent</a:t>
            </a:r>
            <a:r>
              <a:rPr lang="en-US" sz="3600" dirty="0">
                <a:latin typeface="Cambria" panose="02040503050406030204" pitchFamily="18" charset="0"/>
              </a:rPr>
              <a:t> (dignified), </a:t>
            </a:r>
          </a:p>
          <a:p>
            <a:r>
              <a:rPr lang="en-US" sz="3600" dirty="0">
                <a:latin typeface="Cambria" panose="02040503050406030204" pitchFamily="18" charset="0"/>
              </a:rPr>
              <a:t>     	 </a:t>
            </a:r>
            <a:r>
              <a:rPr lang="en-US" sz="3600" b="1" dirty="0">
                <a:latin typeface="Cambria" panose="02040503050406030204" pitchFamily="18" charset="0"/>
              </a:rPr>
              <a:t>Not slanderers </a:t>
            </a:r>
            <a:r>
              <a:rPr lang="en-US" sz="3600" dirty="0">
                <a:latin typeface="Cambria" panose="02040503050406030204" pitchFamily="18" charset="0"/>
              </a:rPr>
              <a:t>(malicious gossips), </a:t>
            </a:r>
          </a:p>
          <a:p>
            <a:r>
              <a:rPr lang="en-US" sz="3600" dirty="0">
                <a:latin typeface="Cambria" panose="02040503050406030204" pitchFamily="18" charset="0"/>
              </a:rPr>
              <a:t>     	</a:t>
            </a:r>
          </a:p>
        </p:txBody>
      </p:sp>
    </p:spTree>
    <p:extLst>
      <p:ext uri="{BB962C8B-B14F-4D97-AF65-F5344CB8AC3E}">
        <p14:creationId xmlns:p14="http://schemas.microsoft.com/office/powerpoint/2010/main" val="4225469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F6BF6E-6805-F131-71C4-CBF8E1B90C0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8511" y="-1500188"/>
            <a:ext cx="13452945" cy="9744076"/>
          </a:xfrm>
          <a:prstGeom prst="rect">
            <a:avLst/>
          </a:prstGeom>
        </p:spPr>
      </p:pic>
      <p:sp>
        <p:nvSpPr>
          <p:cNvPr id="4" name="TextBox 3">
            <a:extLst>
              <a:ext uri="{FF2B5EF4-FFF2-40B4-BE49-F238E27FC236}">
                <a16:creationId xmlns:a16="http://schemas.microsoft.com/office/drawing/2014/main" id="{22F289A4-8BC3-28DE-6E81-984E3A014145}"/>
              </a:ext>
            </a:extLst>
          </p:cNvPr>
          <p:cNvSpPr txBox="1"/>
          <p:nvPr/>
        </p:nvSpPr>
        <p:spPr>
          <a:xfrm>
            <a:off x="600075" y="1352550"/>
            <a:ext cx="11591925" cy="3416320"/>
          </a:xfrm>
          <a:prstGeom prst="rect">
            <a:avLst/>
          </a:prstGeom>
          <a:noFill/>
        </p:spPr>
        <p:txBody>
          <a:bodyPr wrap="square" rtlCol="0">
            <a:spAutoFit/>
          </a:bodyPr>
          <a:lstStyle/>
          <a:p>
            <a:r>
              <a:rPr lang="en-US" sz="3600" b="1" i="1" dirty="0">
                <a:solidFill>
                  <a:srgbClr val="C05CBA"/>
                </a:solidFill>
                <a:latin typeface="Cambria" panose="02040503050406030204" pitchFamily="18" charset="0"/>
              </a:rPr>
              <a:t>1 Timothy 3:11</a:t>
            </a:r>
          </a:p>
          <a:p>
            <a:r>
              <a:rPr lang="en-US" sz="3600" dirty="0"/>
              <a:t>   	“</a:t>
            </a:r>
            <a:r>
              <a:rPr lang="en-US" sz="3600" dirty="0">
                <a:latin typeface="Cambria" panose="02040503050406030204" pitchFamily="18" charset="0"/>
              </a:rPr>
              <a:t>Likewise their wives must be: </a:t>
            </a:r>
          </a:p>
          <a:p>
            <a:r>
              <a:rPr lang="en-US" sz="3600" dirty="0">
                <a:latin typeface="Cambria" panose="02040503050406030204" pitchFamily="18" charset="0"/>
              </a:rPr>
              <a:t>     	 </a:t>
            </a:r>
            <a:r>
              <a:rPr lang="en-US" sz="3600" b="1" dirty="0">
                <a:latin typeface="Cambria" panose="02040503050406030204" pitchFamily="18" charset="0"/>
              </a:rPr>
              <a:t>Reverent</a:t>
            </a:r>
            <a:r>
              <a:rPr lang="en-US" sz="3600" dirty="0">
                <a:latin typeface="Cambria" panose="02040503050406030204" pitchFamily="18" charset="0"/>
              </a:rPr>
              <a:t> (dignified), </a:t>
            </a:r>
          </a:p>
          <a:p>
            <a:r>
              <a:rPr lang="en-US" sz="3600" dirty="0">
                <a:latin typeface="Cambria" panose="02040503050406030204" pitchFamily="18" charset="0"/>
              </a:rPr>
              <a:t>     	 </a:t>
            </a:r>
            <a:r>
              <a:rPr lang="en-US" sz="3600" b="1" dirty="0">
                <a:latin typeface="Cambria" panose="02040503050406030204" pitchFamily="18" charset="0"/>
              </a:rPr>
              <a:t>Not slanderers </a:t>
            </a:r>
            <a:r>
              <a:rPr lang="en-US" sz="3600" dirty="0">
                <a:latin typeface="Cambria" panose="02040503050406030204" pitchFamily="18" charset="0"/>
              </a:rPr>
              <a:t>(malicious gossips), </a:t>
            </a:r>
          </a:p>
          <a:p>
            <a:r>
              <a:rPr lang="en-US" sz="3600" dirty="0">
                <a:latin typeface="Cambria" panose="02040503050406030204" pitchFamily="18" charset="0"/>
              </a:rPr>
              <a:t>     	 </a:t>
            </a:r>
            <a:r>
              <a:rPr lang="en-US" sz="3600" b="1" dirty="0">
                <a:latin typeface="Cambria" panose="02040503050406030204" pitchFamily="18" charset="0"/>
              </a:rPr>
              <a:t>Temperate</a:t>
            </a:r>
            <a:r>
              <a:rPr lang="en-US" sz="3600" dirty="0">
                <a:latin typeface="Cambria" panose="02040503050406030204" pitchFamily="18" charset="0"/>
              </a:rPr>
              <a:t> (sober-minded), </a:t>
            </a:r>
          </a:p>
          <a:p>
            <a:r>
              <a:rPr lang="en-US" sz="3600" dirty="0">
                <a:latin typeface="Cambria" panose="02040503050406030204" pitchFamily="18" charset="0"/>
              </a:rPr>
              <a:t>     	</a:t>
            </a:r>
          </a:p>
        </p:txBody>
      </p:sp>
    </p:spTree>
    <p:extLst>
      <p:ext uri="{BB962C8B-B14F-4D97-AF65-F5344CB8AC3E}">
        <p14:creationId xmlns:p14="http://schemas.microsoft.com/office/powerpoint/2010/main" val="3448159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F6BF6E-6805-F131-71C4-CBF8E1B90C0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8511" y="-1500188"/>
            <a:ext cx="13452945" cy="9744076"/>
          </a:xfrm>
          <a:prstGeom prst="rect">
            <a:avLst/>
          </a:prstGeom>
        </p:spPr>
      </p:pic>
      <p:sp>
        <p:nvSpPr>
          <p:cNvPr id="4" name="TextBox 3">
            <a:extLst>
              <a:ext uri="{FF2B5EF4-FFF2-40B4-BE49-F238E27FC236}">
                <a16:creationId xmlns:a16="http://schemas.microsoft.com/office/drawing/2014/main" id="{22F289A4-8BC3-28DE-6E81-984E3A014145}"/>
              </a:ext>
            </a:extLst>
          </p:cNvPr>
          <p:cNvSpPr txBox="1"/>
          <p:nvPr/>
        </p:nvSpPr>
        <p:spPr>
          <a:xfrm>
            <a:off x="600075" y="1352550"/>
            <a:ext cx="11591925" cy="3416320"/>
          </a:xfrm>
          <a:prstGeom prst="rect">
            <a:avLst/>
          </a:prstGeom>
          <a:noFill/>
        </p:spPr>
        <p:txBody>
          <a:bodyPr wrap="square" rtlCol="0">
            <a:spAutoFit/>
          </a:bodyPr>
          <a:lstStyle/>
          <a:p>
            <a:r>
              <a:rPr lang="en-US" sz="3600" b="1" i="1" dirty="0">
                <a:solidFill>
                  <a:srgbClr val="C05CBA"/>
                </a:solidFill>
                <a:latin typeface="Cambria" panose="02040503050406030204" pitchFamily="18" charset="0"/>
              </a:rPr>
              <a:t>1 Timothy 3:11</a:t>
            </a:r>
          </a:p>
          <a:p>
            <a:r>
              <a:rPr lang="en-US" sz="3600" dirty="0"/>
              <a:t>   	“</a:t>
            </a:r>
            <a:r>
              <a:rPr lang="en-US" sz="3600" dirty="0">
                <a:latin typeface="Cambria" panose="02040503050406030204" pitchFamily="18" charset="0"/>
              </a:rPr>
              <a:t>Likewise their wives must be: </a:t>
            </a:r>
          </a:p>
          <a:p>
            <a:r>
              <a:rPr lang="en-US" sz="3600" dirty="0">
                <a:latin typeface="Cambria" panose="02040503050406030204" pitchFamily="18" charset="0"/>
              </a:rPr>
              <a:t>     	 </a:t>
            </a:r>
            <a:r>
              <a:rPr lang="en-US" sz="3600" b="1" dirty="0">
                <a:latin typeface="Cambria" panose="02040503050406030204" pitchFamily="18" charset="0"/>
              </a:rPr>
              <a:t>Reverent</a:t>
            </a:r>
            <a:r>
              <a:rPr lang="en-US" sz="3600" dirty="0">
                <a:latin typeface="Cambria" panose="02040503050406030204" pitchFamily="18" charset="0"/>
              </a:rPr>
              <a:t> (dignified), </a:t>
            </a:r>
          </a:p>
          <a:p>
            <a:r>
              <a:rPr lang="en-US" sz="3600" dirty="0">
                <a:latin typeface="Cambria" panose="02040503050406030204" pitchFamily="18" charset="0"/>
              </a:rPr>
              <a:t>     	 </a:t>
            </a:r>
            <a:r>
              <a:rPr lang="en-US" sz="3600" b="1" dirty="0">
                <a:latin typeface="Cambria" panose="02040503050406030204" pitchFamily="18" charset="0"/>
              </a:rPr>
              <a:t>Not slanderers </a:t>
            </a:r>
            <a:r>
              <a:rPr lang="en-US" sz="3600" dirty="0">
                <a:latin typeface="Cambria" panose="02040503050406030204" pitchFamily="18" charset="0"/>
              </a:rPr>
              <a:t>(malicious gossips), </a:t>
            </a:r>
          </a:p>
          <a:p>
            <a:r>
              <a:rPr lang="en-US" sz="3600" dirty="0">
                <a:latin typeface="Cambria" panose="02040503050406030204" pitchFamily="18" charset="0"/>
              </a:rPr>
              <a:t>     	 </a:t>
            </a:r>
            <a:r>
              <a:rPr lang="en-US" sz="3600" b="1" dirty="0">
                <a:latin typeface="Cambria" panose="02040503050406030204" pitchFamily="18" charset="0"/>
              </a:rPr>
              <a:t>Temperate</a:t>
            </a:r>
            <a:r>
              <a:rPr lang="en-US" sz="3600" dirty="0">
                <a:latin typeface="Cambria" panose="02040503050406030204" pitchFamily="18" charset="0"/>
              </a:rPr>
              <a:t> (sober-minded), </a:t>
            </a:r>
          </a:p>
          <a:p>
            <a:r>
              <a:rPr lang="en-US" sz="3600" dirty="0">
                <a:latin typeface="Cambria" panose="02040503050406030204" pitchFamily="18" charset="0"/>
              </a:rPr>
              <a:t>     	 </a:t>
            </a:r>
            <a:r>
              <a:rPr lang="en-US" sz="3600" b="1" dirty="0">
                <a:latin typeface="Cambria" panose="02040503050406030204" pitchFamily="18" charset="0"/>
              </a:rPr>
              <a:t>Faithful</a:t>
            </a:r>
            <a:r>
              <a:rPr lang="en-US" sz="3600" dirty="0">
                <a:latin typeface="Cambria" panose="02040503050406030204" pitchFamily="18" charset="0"/>
              </a:rPr>
              <a:t> in all things.” </a:t>
            </a:r>
          </a:p>
        </p:txBody>
      </p:sp>
    </p:spTree>
    <p:extLst>
      <p:ext uri="{BB962C8B-B14F-4D97-AF65-F5344CB8AC3E}">
        <p14:creationId xmlns:p14="http://schemas.microsoft.com/office/powerpoint/2010/main" val="3183405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8476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846666" y="1478844"/>
            <a:ext cx="9877777" cy="5016758"/>
          </a:xfrm>
          <a:prstGeom prst="rect">
            <a:avLst/>
          </a:prstGeom>
          <a:solidFill>
            <a:schemeClr val="tx1"/>
          </a:solidFill>
        </p:spPr>
        <p:txBody>
          <a:bodyPr wrap="square" rtlCol="0">
            <a:spAutoFit/>
          </a:bodyPr>
          <a:lstStyle/>
          <a:p>
            <a:r>
              <a:rPr lang="en-US" sz="4000" dirty="0">
                <a:solidFill>
                  <a:schemeClr val="bg1"/>
                </a:solidFill>
              </a:rPr>
              <a:t>An elder</a:t>
            </a:r>
            <a:r>
              <a:rPr lang="en-US" sz="4000" dirty="0">
                <a:solidFill>
                  <a:srgbClr val="FFC000"/>
                </a:solidFill>
              </a:rPr>
              <a:t>/</a:t>
            </a:r>
            <a:r>
              <a:rPr lang="en-US" sz="4000" dirty="0">
                <a:solidFill>
                  <a:schemeClr val="bg1"/>
                </a:solidFill>
              </a:rPr>
              <a:t>bishop</a:t>
            </a:r>
            <a:r>
              <a:rPr lang="en-US" sz="4000" dirty="0">
                <a:solidFill>
                  <a:srgbClr val="FFC000"/>
                </a:solidFill>
              </a:rPr>
              <a:t>/</a:t>
            </a:r>
            <a:r>
              <a:rPr lang="en-US" sz="4000" dirty="0">
                <a:solidFill>
                  <a:schemeClr val="bg1"/>
                </a:solidFill>
              </a:rPr>
              <a:t>pastor is a man who through experience and time has demonstrated the qualities of character to effectively lead, feed and protect the children of God. This man will have the scriptural knowledge and ability to stand against and turn back any effort to undermine the congregation - whether from within the flock or without.</a:t>
            </a:r>
          </a:p>
        </p:txBody>
      </p:sp>
    </p:spTree>
    <p:extLst>
      <p:ext uri="{BB962C8B-B14F-4D97-AF65-F5344CB8AC3E}">
        <p14:creationId xmlns:p14="http://schemas.microsoft.com/office/powerpoint/2010/main" val="3187275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p:txBody>
      </p:sp>
    </p:spTree>
    <p:extLst>
      <p:ext uri="{BB962C8B-B14F-4D97-AF65-F5344CB8AC3E}">
        <p14:creationId xmlns:p14="http://schemas.microsoft.com/office/powerpoint/2010/main" val="112943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F631E7-3711-5F2C-C86D-D2A897C0D52E}"/>
              </a:ext>
            </a:extLst>
          </p:cNvPr>
          <p:cNvSpPr txBox="1"/>
          <p:nvPr/>
        </p:nvSpPr>
        <p:spPr>
          <a:xfrm>
            <a:off x="180622" y="159055"/>
            <a:ext cx="3793067" cy="3693319"/>
          </a:xfrm>
          <a:prstGeom prst="rect">
            <a:avLst/>
          </a:prstGeom>
          <a:solidFill>
            <a:srgbClr val="AAE8ED"/>
          </a:solidFill>
        </p:spPr>
        <p:txBody>
          <a:bodyPr wrap="square" rtlCol="0">
            <a:spAutoFit/>
          </a:bodyPr>
          <a:lstStyle/>
          <a:p>
            <a:r>
              <a:rPr lang="en-US" sz="2600" b="1" dirty="0">
                <a:solidFill>
                  <a:srgbClr val="FF0000"/>
                </a:solidFill>
              </a:rPr>
              <a:t>ABILITY TO TEACH / RULE</a:t>
            </a: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a:p>
            <a:endParaRPr lang="en-US" sz="2600" b="1" dirty="0">
              <a:solidFill>
                <a:srgbClr val="FF0000"/>
              </a:solidFill>
            </a:endParaRPr>
          </a:p>
        </p:txBody>
      </p:sp>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489364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a:p>
            <a:endParaRPr lang="en-US" sz="2600" dirty="0">
              <a:solidFill>
                <a:schemeClr val="accent2">
                  <a:lumMod val="40000"/>
                  <a:lumOff val="60000"/>
                </a:schemeClr>
              </a:solidFill>
            </a:endParaRPr>
          </a:p>
        </p:txBody>
      </p:sp>
      <p:sp>
        <p:nvSpPr>
          <p:cNvPr id="6" name="TextBox 5">
            <a:extLst>
              <a:ext uri="{FF2B5EF4-FFF2-40B4-BE49-F238E27FC236}">
                <a16:creationId xmlns:a16="http://schemas.microsoft.com/office/drawing/2014/main" id="{A67BAF71-CD15-D128-90F5-EA015B6033D8}"/>
              </a:ext>
            </a:extLst>
          </p:cNvPr>
          <p:cNvSpPr txBox="1"/>
          <p:nvPr/>
        </p:nvSpPr>
        <p:spPr>
          <a:xfrm>
            <a:off x="7789334" y="171355"/>
            <a:ext cx="4052710" cy="3293209"/>
          </a:xfrm>
          <a:prstGeom prst="rect">
            <a:avLst/>
          </a:prstGeom>
          <a:solidFill>
            <a:schemeClr val="accent6">
              <a:lumMod val="20000"/>
              <a:lumOff val="80000"/>
            </a:schemeClr>
          </a:solidFill>
        </p:spPr>
        <p:txBody>
          <a:bodyPr wrap="square" rtlCol="0">
            <a:spAutoFit/>
          </a:bodyPr>
          <a:lstStyle/>
          <a:p>
            <a:r>
              <a:rPr lang="en-US" sz="2000" dirty="0"/>
              <a:t>      </a:t>
            </a:r>
            <a:r>
              <a:rPr lang="en-US" sz="2600" b="1" dirty="0">
                <a:solidFill>
                  <a:srgbClr val="FF0000"/>
                </a:solidFill>
              </a:rPr>
              <a:t>DOMESTIC RELATIONS</a:t>
            </a: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a:p>
            <a:endParaRPr lang="en-US" sz="2600" dirty="0">
              <a:solidFill>
                <a:schemeClr val="accent6">
                  <a:lumMod val="40000"/>
                  <a:lumOff val="60000"/>
                </a:schemeClr>
              </a:solidFill>
            </a:endParaRPr>
          </a:p>
        </p:txBody>
      </p:sp>
      <p:sp>
        <p:nvSpPr>
          <p:cNvPr id="7" name="TextBox 6">
            <a:extLst>
              <a:ext uri="{FF2B5EF4-FFF2-40B4-BE49-F238E27FC236}">
                <a16:creationId xmlns:a16="http://schemas.microsoft.com/office/drawing/2014/main" id="{06A1360C-C1DB-0A6D-80F5-23CD04C0E861}"/>
              </a:ext>
            </a:extLst>
          </p:cNvPr>
          <p:cNvSpPr txBox="1"/>
          <p:nvPr/>
        </p:nvSpPr>
        <p:spPr>
          <a:xfrm>
            <a:off x="180622" y="4296685"/>
            <a:ext cx="3793066" cy="2092881"/>
          </a:xfrm>
          <a:prstGeom prst="rect">
            <a:avLst/>
          </a:prstGeom>
          <a:solidFill>
            <a:schemeClr val="accent1">
              <a:lumMod val="20000"/>
              <a:lumOff val="80000"/>
            </a:schemeClr>
          </a:solidFill>
        </p:spPr>
        <p:txBody>
          <a:bodyPr wrap="square" rtlCol="0">
            <a:spAutoFit/>
          </a:bodyPr>
          <a:lstStyle/>
          <a:p>
            <a:r>
              <a:rPr lang="en-US" sz="2000" dirty="0"/>
              <a:t>              </a:t>
            </a:r>
            <a:r>
              <a:rPr lang="en-US" sz="2600" b="1" dirty="0">
                <a:solidFill>
                  <a:srgbClr val="FF0000"/>
                </a:solidFill>
              </a:rPr>
              <a:t>REPUTATION</a:t>
            </a:r>
          </a:p>
          <a:p>
            <a:endParaRPr lang="en-US" sz="2600" dirty="0">
              <a:solidFill>
                <a:schemeClr val="accent1">
                  <a:lumMod val="40000"/>
                  <a:lumOff val="60000"/>
                </a:schemeClr>
              </a:solidFill>
            </a:endParaRPr>
          </a:p>
          <a:p>
            <a:endParaRPr lang="en-US" sz="2600" dirty="0">
              <a:solidFill>
                <a:schemeClr val="accent1">
                  <a:lumMod val="40000"/>
                  <a:lumOff val="60000"/>
                </a:schemeClr>
              </a:solidFill>
            </a:endParaRPr>
          </a:p>
          <a:p>
            <a:endParaRPr lang="en-US" sz="2600" dirty="0">
              <a:solidFill>
                <a:schemeClr val="accent1">
                  <a:lumMod val="40000"/>
                  <a:lumOff val="60000"/>
                </a:schemeClr>
              </a:solidFill>
            </a:endParaRPr>
          </a:p>
          <a:p>
            <a:endParaRPr lang="en-US" sz="2600" dirty="0">
              <a:solidFill>
                <a:schemeClr val="accent1">
                  <a:lumMod val="40000"/>
                  <a:lumOff val="60000"/>
                </a:schemeClr>
              </a:solidFill>
            </a:endParaRPr>
          </a:p>
        </p:txBody>
      </p:sp>
      <p:sp>
        <p:nvSpPr>
          <p:cNvPr id="8" name="TextBox 7">
            <a:extLst>
              <a:ext uri="{FF2B5EF4-FFF2-40B4-BE49-F238E27FC236}">
                <a16:creationId xmlns:a16="http://schemas.microsoft.com/office/drawing/2014/main" id="{95724703-5A36-5DB7-0139-E551483F16B6}"/>
              </a:ext>
            </a:extLst>
          </p:cNvPr>
          <p:cNvSpPr txBox="1"/>
          <p:nvPr/>
        </p:nvSpPr>
        <p:spPr>
          <a:xfrm>
            <a:off x="7789333" y="3958018"/>
            <a:ext cx="4052709" cy="2492990"/>
          </a:xfrm>
          <a:prstGeom prst="rect">
            <a:avLst/>
          </a:prstGeom>
          <a:solidFill>
            <a:schemeClr val="accent4">
              <a:lumMod val="20000"/>
              <a:lumOff val="80000"/>
            </a:schemeClr>
          </a:solidFill>
        </p:spPr>
        <p:txBody>
          <a:bodyPr wrap="square" rtlCol="0">
            <a:spAutoFit/>
          </a:bodyPr>
          <a:lstStyle/>
          <a:p>
            <a:r>
              <a:rPr lang="en-US" sz="2000" dirty="0"/>
              <a:t>	</a:t>
            </a:r>
            <a:r>
              <a:rPr lang="en-US" sz="2600" b="1" dirty="0">
                <a:solidFill>
                  <a:srgbClr val="FF0000"/>
                </a:solidFill>
              </a:rPr>
              <a:t>HABITS</a:t>
            </a:r>
          </a:p>
          <a:p>
            <a:endParaRPr lang="en-US" sz="2600" dirty="0">
              <a:solidFill>
                <a:schemeClr val="accent4">
                  <a:lumMod val="40000"/>
                  <a:lumOff val="60000"/>
                </a:schemeClr>
              </a:solidFill>
            </a:endParaRPr>
          </a:p>
          <a:p>
            <a:endParaRPr lang="en-US" sz="2600" dirty="0">
              <a:solidFill>
                <a:schemeClr val="accent4">
                  <a:lumMod val="40000"/>
                  <a:lumOff val="60000"/>
                </a:schemeClr>
              </a:solidFill>
            </a:endParaRPr>
          </a:p>
          <a:p>
            <a:endParaRPr lang="en-US" sz="2600" dirty="0">
              <a:solidFill>
                <a:schemeClr val="accent4">
                  <a:lumMod val="40000"/>
                  <a:lumOff val="60000"/>
                </a:schemeClr>
              </a:solidFill>
            </a:endParaRPr>
          </a:p>
          <a:p>
            <a:endParaRPr lang="en-US" sz="2600" dirty="0">
              <a:solidFill>
                <a:schemeClr val="accent4">
                  <a:lumMod val="40000"/>
                  <a:lumOff val="60000"/>
                </a:schemeClr>
              </a:solidFill>
            </a:endParaRPr>
          </a:p>
          <a:p>
            <a:endParaRPr lang="en-US" sz="2600" dirty="0">
              <a:solidFill>
                <a:schemeClr val="accent4">
                  <a:lumMod val="40000"/>
                  <a:lumOff val="60000"/>
                </a:schemeClr>
              </a:solidFill>
            </a:endParaRPr>
          </a:p>
        </p:txBody>
      </p:sp>
      <p:sp>
        <p:nvSpPr>
          <p:cNvPr id="9" name="TextBox 8">
            <a:extLst>
              <a:ext uri="{FF2B5EF4-FFF2-40B4-BE49-F238E27FC236}">
                <a16:creationId xmlns:a16="http://schemas.microsoft.com/office/drawing/2014/main" id="{2141D0DF-D2B7-11BD-E0EC-3B5F7FAA1E31}"/>
              </a:ext>
            </a:extLst>
          </p:cNvPr>
          <p:cNvSpPr txBox="1"/>
          <p:nvPr/>
        </p:nvSpPr>
        <p:spPr>
          <a:xfrm>
            <a:off x="4368800" y="5774012"/>
            <a:ext cx="2901244" cy="892552"/>
          </a:xfrm>
          <a:prstGeom prst="rect">
            <a:avLst/>
          </a:prstGeom>
          <a:solidFill>
            <a:schemeClr val="bg2">
              <a:lumMod val="90000"/>
            </a:schemeClr>
          </a:solidFill>
        </p:spPr>
        <p:txBody>
          <a:bodyPr wrap="square" rtlCol="0">
            <a:spAutoFit/>
          </a:bodyPr>
          <a:lstStyle/>
          <a:p>
            <a:r>
              <a:rPr lang="en-US" sz="2400" b="1" dirty="0">
                <a:solidFill>
                  <a:srgbClr val="FF0000"/>
                </a:solidFill>
              </a:rPr>
              <a:t>    </a:t>
            </a:r>
            <a:r>
              <a:rPr lang="en-US" sz="2600" b="1" dirty="0">
                <a:solidFill>
                  <a:srgbClr val="FF0000"/>
                </a:solidFill>
              </a:rPr>
              <a:t>EXPERIENCE</a:t>
            </a:r>
          </a:p>
          <a:p>
            <a:endParaRPr lang="en-US" sz="2600" dirty="0">
              <a:solidFill>
                <a:schemeClr val="bg2">
                  <a:lumMod val="75000"/>
                </a:schemeClr>
              </a:solidFill>
            </a:endParaRPr>
          </a:p>
        </p:txBody>
      </p:sp>
    </p:spTree>
    <p:extLst>
      <p:ext uri="{BB962C8B-B14F-4D97-AF65-F5344CB8AC3E}">
        <p14:creationId xmlns:p14="http://schemas.microsoft.com/office/powerpoint/2010/main" val="2589924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p:txBody>
      </p:sp>
    </p:spTree>
    <p:extLst>
      <p:ext uri="{BB962C8B-B14F-4D97-AF65-F5344CB8AC3E}">
        <p14:creationId xmlns:p14="http://schemas.microsoft.com/office/powerpoint/2010/main" val="3110146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r>
              <a:rPr lang="en-US" sz="4000" dirty="0">
                <a:solidFill>
                  <a:schemeClr val="bg1"/>
                </a:solidFill>
                <a:highlight>
                  <a:srgbClr val="000000"/>
                </a:highlight>
              </a:rPr>
              <a:t>Good Judgment</a:t>
            </a:r>
          </a:p>
          <a:p>
            <a:r>
              <a:rPr lang="en-US" sz="4000" dirty="0">
                <a:solidFill>
                  <a:schemeClr val="bg1"/>
                </a:solidFill>
              </a:rPr>
              <a:t>		</a:t>
            </a: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p:txBody>
      </p:sp>
    </p:spTree>
    <p:extLst>
      <p:ext uri="{BB962C8B-B14F-4D97-AF65-F5344CB8AC3E}">
        <p14:creationId xmlns:p14="http://schemas.microsoft.com/office/powerpoint/2010/main" val="173340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r>
              <a:rPr lang="en-US" sz="4000" dirty="0">
                <a:solidFill>
                  <a:schemeClr val="bg1"/>
                </a:solidFill>
                <a:highlight>
                  <a:srgbClr val="000000"/>
                </a:highlight>
              </a:rPr>
              <a:t>Good Judgment</a:t>
            </a:r>
          </a:p>
          <a:p>
            <a:r>
              <a:rPr lang="en-US" sz="4000" dirty="0">
                <a:solidFill>
                  <a:schemeClr val="bg1"/>
                </a:solidFill>
              </a:rPr>
              <a:t>		</a:t>
            </a:r>
            <a:r>
              <a:rPr lang="en-US" sz="4000" dirty="0">
                <a:solidFill>
                  <a:schemeClr val="bg1"/>
                </a:solidFill>
                <a:highlight>
                  <a:srgbClr val="000000"/>
                </a:highlight>
              </a:rPr>
              <a:t>Consistent Leadership</a:t>
            </a:r>
          </a:p>
          <a:p>
            <a:r>
              <a:rPr lang="en-US" sz="4000" dirty="0">
                <a:solidFill>
                  <a:schemeClr val="bg1"/>
                </a:solidFill>
              </a:rPr>
              <a:t>		</a:t>
            </a:r>
          </a:p>
          <a:p>
            <a:endParaRPr lang="en-US" sz="4000" dirty="0">
              <a:solidFill>
                <a:schemeClr val="bg1"/>
              </a:solidFill>
              <a:highlight>
                <a:srgbClr val="800000"/>
              </a:highlight>
            </a:endParaRPr>
          </a:p>
          <a:p>
            <a:endParaRPr lang="en-US" sz="4000" dirty="0">
              <a:solidFill>
                <a:schemeClr val="bg1"/>
              </a:solidFill>
              <a:highlight>
                <a:srgbClr val="800000"/>
              </a:highlight>
            </a:endParaRPr>
          </a:p>
          <a:p>
            <a:endParaRPr lang="en-US" sz="4000" dirty="0">
              <a:solidFill>
                <a:schemeClr val="bg1"/>
              </a:solidFill>
              <a:highlight>
                <a:srgbClr val="800000"/>
              </a:highlight>
            </a:endParaRPr>
          </a:p>
        </p:txBody>
      </p:sp>
    </p:spTree>
    <p:extLst>
      <p:ext uri="{BB962C8B-B14F-4D97-AF65-F5344CB8AC3E}">
        <p14:creationId xmlns:p14="http://schemas.microsoft.com/office/powerpoint/2010/main" val="2469144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r>
              <a:rPr lang="en-US" sz="4000" dirty="0">
                <a:solidFill>
                  <a:schemeClr val="bg1"/>
                </a:solidFill>
                <a:highlight>
                  <a:srgbClr val="000000"/>
                </a:highlight>
              </a:rPr>
              <a:t>Good Judgment</a:t>
            </a:r>
          </a:p>
          <a:p>
            <a:r>
              <a:rPr lang="en-US" sz="4000" dirty="0">
                <a:solidFill>
                  <a:schemeClr val="bg1"/>
                </a:solidFill>
              </a:rPr>
              <a:t>		</a:t>
            </a:r>
            <a:r>
              <a:rPr lang="en-US" sz="4000" dirty="0">
                <a:solidFill>
                  <a:schemeClr val="bg1"/>
                </a:solidFill>
                <a:highlight>
                  <a:srgbClr val="000000"/>
                </a:highlight>
              </a:rPr>
              <a:t>Consistent Leadership</a:t>
            </a:r>
          </a:p>
          <a:p>
            <a:r>
              <a:rPr lang="en-US" sz="4000" dirty="0">
                <a:solidFill>
                  <a:schemeClr val="bg1"/>
                </a:solidFill>
              </a:rPr>
              <a:t>		</a:t>
            </a:r>
            <a:r>
              <a:rPr lang="en-US" sz="4000" dirty="0">
                <a:solidFill>
                  <a:schemeClr val="bg1"/>
                </a:solidFill>
                <a:highlight>
                  <a:srgbClr val="000000"/>
                </a:highlight>
              </a:rPr>
              <a:t>Unquestioned Sincerity</a:t>
            </a:r>
          </a:p>
          <a:p>
            <a:r>
              <a:rPr lang="en-US" sz="4000" dirty="0">
                <a:solidFill>
                  <a:schemeClr val="bg1"/>
                </a:solidFill>
              </a:rPr>
              <a:t>		</a:t>
            </a:r>
          </a:p>
          <a:p>
            <a:endParaRPr lang="en-US" sz="4000" dirty="0">
              <a:solidFill>
                <a:schemeClr val="bg1"/>
              </a:solidFill>
              <a:highlight>
                <a:srgbClr val="000000"/>
              </a:highlight>
            </a:endParaRPr>
          </a:p>
          <a:p>
            <a:endParaRPr lang="en-US" sz="4000" dirty="0">
              <a:solidFill>
                <a:schemeClr val="bg1"/>
              </a:solidFill>
              <a:highlight>
                <a:srgbClr val="000000"/>
              </a:highlight>
            </a:endParaRPr>
          </a:p>
        </p:txBody>
      </p:sp>
    </p:spTree>
    <p:extLst>
      <p:ext uri="{BB962C8B-B14F-4D97-AF65-F5344CB8AC3E}">
        <p14:creationId xmlns:p14="http://schemas.microsoft.com/office/powerpoint/2010/main" val="4218846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r>
              <a:rPr lang="en-US" sz="4000" dirty="0">
                <a:solidFill>
                  <a:schemeClr val="bg1"/>
                </a:solidFill>
                <a:highlight>
                  <a:srgbClr val="000000"/>
                </a:highlight>
              </a:rPr>
              <a:t>Good Judgment</a:t>
            </a:r>
          </a:p>
          <a:p>
            <a:r>
              <a:rPr lang="en-US" sz="4000" dirty="0">
                <a:solidFill>
                  <a:schemeClr val="bg1"/>
                </a:solidFill>
              </a:rPr>
              <a:t>		</a:t>
            </a:r>
            <a:r>
              <a:rPr lang="en-US" sz="4000" dirty="0">
                <a:solidFill>
                  <a:schemeClr val="bg1"/>
                </a:solidFill>
                <a:highlight>
                  <a:srgbClr val="000000"/>
                </a:highlight>
              </a:rPr>
              <a:t>Consistent Leadership</a:t>
            </a:r>
          </a:p>
          <a:p>
            <a:r>
              <a:rPr lang="en-US" sz="4000" dirty="0">
                <a:solidFill>
                  <a:schemeClr val="bg1"/>
                </a:solidFill>
              </a:rPr>
              <a:t>		</a:t>
            </a:r>
            <a:r>
              <a:rPr lang="en-US" sz="4000" dirty="0">
                <a:solidFill>
                  <a:schemeClr val="bg1"/>
                </a:solidFill>
                <a:highlight>
                  <a:srgbClr val="000000"/>
                </a:highlight>
              </a:rPr>
              <a:t>Unquestioned Sincerity</a:t>
            </a:r>
          </a:p>
          <a:p>
            <a:r>
              <a:rPr lang="en-US" sz="4000" dirty="0">
                <a:solidFill>
                  <a:schemeClr val="bg1"/>
                </a:solidFill>
              </a:rPr>
              <a:t>		</a:t>
            </a:r>
            <a:r>
              <a:rPr lang="en-US" sz="4000" dirty="0">
                <a:solidFill>
                  <a:schemeClr val="bg1"/>
                </a:solidFill>
                <a:highlight>
                  <a:srgbClr val="000000"/>
                </a:highlight>
              </a:rPr>
              <a:t>Uncompromising Integrity</a:t>
            </a:r>
          </a:p>
          <a:p>
            <a:endParaRPr lang="en-US" sz="4000" dirty="0">
              <a:solidFill>
                <a:schemeClr val="bg1"/>
              </a:solidFill>
              <a:highlight>
                <a:srgbClr val="000000"/>
              </a:highlight>
            </a:endParaRPr>
          </a:p>
          <a:p>
            <a:r>
              <a:rPr lang="en-US" sz="4000" dirty="0">
                <a:solidFill>
                  <a:schemeClr val="bg1"/>
                </a:solidFill>
              </a:rPr>
              <a:t>      		</a:t>
            </a:r>
            <a:endParaRPr lang="en-US" sz="4000" dirty="0">
              <a:solidFill>
                <a:schemeClr val="bg1"/>
              </a:solidFill>
              <a:highlight>
                <a:srgbClr val="800000"/>
              </a:highlight>
            </a:endParaRPr>
          </a:p>
        </p:txBody>
      </p:sp>
    </p:spTree>
    <p:extLst>
      <p:ext uri="{BB962C8B-B14F-4D97-AF65-F5344CB8AC3E}">
        <p14:creationId xmlns:p14="http://schemas.microsoft.com/office/powerpoint/2010/main" val="3512460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7333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1140178" y="192557"/>
            <a:ext cx="8839199" cy="6247864"/>
          </a:xfrm>
          <a:prstGeom prst="rect">
            <a:avLst/>
          </a:prstGeom>
          <a:solidFill>
            <a:schemeClr val="tx1"/>
          </a:solidFill>
        </p:spPr>
        <p:txBody>
          <a:bodyPr wrap="square" rtlCol="0">
            <a:spAutoFit/>
          </a:bodyPr>
          <a:lstStyle/>
          <a:p>
            <a:r>
              <a:rPr lang="en-US" sz="3600" dirty="0">
                <a:solidFill>
                  <a:schemeClr val="bg1"/>
                </a:solidFill>
              </a:rPr>
              <a:t>    </a:t>
            </a:r>
            <a:r>
              <a:rPr lang="en-US" sz="3600" dirty="0">
                <a:solidFill>
                  <a:schemeClr val="bg1"/>
                </a:solidFill>
                <a:highlight>
                  <a:srgbClr val="000080"/>
                </a:highlight>
              </a:rPr>
              <a:t> </a:t>
            </a:r>
            <a:r>
              <a:rPr lang="en-US" sz="4000" dirty="0">
                <a:solidFill>
                  <a:schemeClr val="bg1"/>
                </a:solidFill>
                <a:highlight>
                  <a:srgbClr val="000080"/>
                </a:highlight>
              </a:rPr>
              <a:t>These qualifications point to a man of:</a:t>
            </a:r>
          </a:p>
          <a:p>
            <a:r>
              <a:rPr lang="en-US" sz="4000" dirty="0">
                <a:solidFill>
                  <a:schemeClr val="bg1"/>
                </a:solidFill>
              </a:rPr>
              <a:t>		</a:t>
            </a:r>
          </a:p>
          <a:p>
            <a:r>
              <a:rPr lang="en-US" sz="4000" dirty="0">
                <a:solidFill>
                  <a:schemeClr val="bg1"/>
                </a:solidFill>
              </a:rPr>
              <a:t>		</a:t>
            </a:r>
            <a:r>
              <a:rPr lang="en-US" sz="4000" dirty="0">
                <a:solidFill>
                  <a:schemeClr val="bg1"/>
                </a:solidFill>
                <a:highlight>
                  <a:srgbClr val="000000"/>
                </a:highlight>
              </a:rPr>
              <a:t>Spiritual Wisdom</a:t>
            </a:r>
          </a:p>
          <a:p>
            <a:r>
              <a:rPr lang="en-US" sz="4000" dirty="0">
                <a:solidFill>
                  <a:schemeClr val="bg1"/>
                </a:solidFill>
              </a:rPr>
              <a:t>		</a:t>
            </a:r>
            <a:r>
              <a:rPr lang="en-US" sz="4000" dirty="0">
                <a:solidFill>
                  <a:schemeClr val="bg1"/>
                </a:solidFill>
                <a:highlight>
                  <a:srgbClr val="000000"/>
                </a:highlight>
              </a:rPr>
              <a:t>Emotional Maturity</a:t>
            </a:r>
          </a:p>
          <a:p>
            <a:r>
              <a:rPr lang="en-US" sz="4000" dirty="0">
                <a:solidFill>
                  <a:schemeClr val="bg1"/>
                </a:solidFill>
              </a:rPr>
              <a:t>		</a:t>
            </a:r>
            <a:r>
              <a:rPr lang="en-US" sz="4000" dirty="0">
                <a:solidFill>
                  <a:schemeClr val="bg1"/>
                </a:solidFill>
                <a:highlight>
                  <a:srgbClr val="000000"/>
                </a:highlight>
              </a:rPr>
              <a:t>Good Judgment</a:t>
            </a:r>
          </a:p>
          <a:p>
            <a:r>
              <a:rPr lang="en-US" sz="4000" dirty="0">
                <a:solidFill>
                  <a:schemeClr val="bg1"/>
                </a:solidFill>
              </a:rPr>
              <a:t>		</a:t>
            </a:r>
            <a:r>
              <a:rPr lang="en-US" sz="4000" dirty="0">
                <a:solidFill>
                  <a:schemeClr val="bg1"/>
                </a:solidFill>
                <a:highlight>
                  <a:srgbClr val="000000"/>
                </a:highlight>
              </a:rPr>
              <a:t>Consistent Leadership</a:t>
            </a:r>
          </a:p>
          <a:p>
            <a:r>
              <a:rPr lang="en-US" sz="4000" dirty="0">
                <a:solidFill>
                  <a:schemeClr val="bg1"/>
                </a:solidFill>
              </a:rPr>
              <a:t>		</a:t>
            </a:r>
            <a:r>
              <a:rPr lang="en-US" sz="4000" dirty="0">
                <a:solidFill>
                  <a:schemeClr val="bg1"/>
                </a:solidFill>
                <a:highlight>
                  <a:srgbClr val="000000"/>
                </a:highlight>
              </a:rPr>
              <a:t>Unquestioned Sincerity</a:t>
            </a:r>
          </a:p>
          <a:p>
            <a:r>
              <a:rPr lang="en-US" sz="4000" dirty="0">
                <a:solidFill>
                  <a:schemeClr val="bg1"/>
                </a:solidFill>
              </a:rPr>
              <a:t>		</a:t>
            </a:r>
            <a:r>
              <a:rPr lang="en-US" sz="4000" dirty="0">
                <a:solidFill>
                  <a:schemeClr val="bg1"/>
                </a:solidFill>
                <a:highlight>
                  <a:srgbClr val="000000"/>
                </a:highlight>
              </a:rPr>
              <a:t>Uncompromising Integrity</a:t>
            </a:r>
          </a:p>
          <a:p>
            <a:endParaRPr lang="en-US" sz="4000" dirty="0">
              <a:solidFill>
                <a:schemeClr val="bg1"/>
              </a:solidFill>
              <a:highlight>
                <a:srgbClr val="000000"/>
              </a:highlight>
            </a:endParaRPr>
          </a:p>
          <a:p>
            <a:r>
              <a:rPr lang="en-US" sz="4000" dirty="0">
                <a:solidFill>
                  <a:schemeClr val="bg1"/>
                </a:solidFill>
              </a:rPr>
              <a:t>      		   </a:t>
            </a:r>
            <a:r>
              <a:rPr lang="en-US" sz="4000" dirty="0">
                <a:solidFill>
                  <a:schemeClr val="bg1"/>
                </a:solidFill>
                <a:highlight>
                  <a:srgbClr val="800000"/>
                </a:highlight>
              </a:rPr>
              <a:t>… In other words….</a:t>
            </a:r>
          </a:p>
        </p:txBody>
      </p:sp>
    </p:spTree>
    <p:extLst>
      <p:ext uri="{BB962C8B-B14F-4D97-AF65-F5344CB8AC3E}">
        <p14:creationId xmlns:p14="http://schemas.microsoft.com/office/powerpoint/2010/main" val="4193590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F6EAE3-DC9C-2A23-2B82-14CCED19AD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 y="-475060"/>
            <a:ext cx="12787314" cy="8476060"/>
          </a:xfrm>
          <a:prstGeom prst="rect">
            <a:avLst/>
          </a:prstGeom>
        </p:spPr>
      </p:pic>
      <p:sp>
        <p:nvSpPr>
          <p:cNvPr id="5" name="TextBox 4">
            <a:extLst>
              <a:ext uri="{FF2B5EF4-FFF2-40B4-BE49-F238E27FC236}">
                <a16:creationId xmlns:a16="http://schemas.microsoft.com/office/drawing/2014/main" id="{A9D9B90D-4A1C-A89A-1106-52D09355C43A}"/>
              </a:ext>
            </a:extLst>
          </p:cNvPr>
          <p:cNvSpPr txBox="1"/>
          <p:nvPr/>
        </p:nvSpPr>
        <p:spPr>
          <a:xfrm>
            <a:off x="2167466" y="2244060"/>
            <a:ext cx="7292623" cy="2369880"/>
          </a:xfrm>
          <a:prstGeom prst="rect">
            <a:avLst/>
          </a:prstGeom>
          <a:solidFill>
            <a:schemeClr val="tx1"/>
          </a:solidFill>
        </p:spPr>
        <p:txBody>
          <a:bodyPr wrap="square" rtlCol="0">
            <a:spAutoFit/>
          </a:bodyPr>
          <a:lstStyle/>
          <a:p>
            <a:endParaRPr lang="en-US" sz="3600" dirty="0">
              <a:solidFill>
                <a:schemeClr val="bg1"/>
              </a:solidFill>
            </a:endParaRPr>
          </a:p>
          <a:p>
            <a:r>
              <a:rPr lang="en-US" sz="3600" dirty="0">
                <a:solidFill>
                  <a:schemeClr val="bg1"/>
                </a:solidFill>
              </a:rPr>
              <a:t>     </a:t>
            </a:r>
            <a:r>
              <a:rPr lang="en-US" sz="4000" b="1" dirty="0">
                <a:solidFill>
                  <a:srgbClr val="FFC000"/>
                </a:solidFill>
              </a:rPr>
              <a:t>Someone</a:t>
            </a:r>
            <a:r>
              <a:rPr lang="en-US" sz="3600" b="1" dirty="0">
                <a:solidFill>
                  <a:srgbClr val="FFC000"/>
                </a:solidFill>
              </a:rPr>
              <a:t> you can confidently</a:t>
            </a:r>
          </a:p>
          <a:p>
            <a:r>
              <a:rPr lang="en-US" sz="3600" b="1" dirty="0">
                <a:solidFill>
                  <a:srgbClr val="FFC000"/>
                </a:solidFill>
              </a:rPr>
              <a:t>      trust your eternal soul with.</a:t>
            </a:r>
          </a:p>
          <a:p>
            <a:r>
              <a:rPr lang="en-US" sz="3600" dirty="0">
                <a:solidFill>
                  <a:schemeClr val="bg1"/>
                </a:solidFill>
              </a:rPr>
              <a:t>		</a:t>
            </a:r>
            <a:endParaRPr lang="en-US" sz="3600" dirty="0">
              <a:solidFill>
                <a:schemeClr val="bg1"/>
              </a:solidFill>
              <a:highlight>
                <a:srgbClr val="000000"/>
              </a:highlight>
            </a:endParaRPr>
          </a:p>
        </p:txBody>
      </p:sp>
    </p:spTree>
    <p:extLst>
      <p:ext uri="{BB962C8B-B14F-4D97-AF65-F5344CB8AC3E}">
        <p14:creationId xmlns:p14="http://schemas.microsoft.com/office/powerpoint/2010/main" val="369388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endParaRPr lang="en-US" sz="2600" dirty="0"/>
          </a:p>
          <a:p>
            <a:r>
              <a:rPr lang="en-US" sz="2600" dirty="0">
                <a:solidFill>
                  <a:schemeClr val="accent2">
                    <a:lumMod val="20000"/>
                    <a:lumOff val="80000"/>
                  </a:schemeClr>
                </a:solidFill>
              </a:rPr>
              <a:t>2. Sober-minded</a:t>
            </a:r>
          </a:p>
          <a:p>
            <a:r>
              <a:rPr lang="en-US" sz="2600" dirty="0">
                <a:solidFill>
                  <a:schemeClr val="accent2">
                    <a:lumMod val="20000"/>
                    <a:lumOff val="80000"/>
                  </a:schemeClr>
                </a:solidFill>
              </a:rPr>
              <a:t>3. Of Good Behavior/ 	Orderly</a:t>
            </a:r>
          </a:p>
          <a:p>
            <a:r>
              <a:rPr lang="en-US" sz="2600" dirty="0">
                <a:solidFill>
                  <a:schemeClr val="accent2">
                    <a:lumMod val="20000"/>
                    <a:lumOff val="80000"/>
                  </a:schemeClr>
                </a:solidFill>
              </a:rPr>
              <a:t>4. Given to Hospitality</a:t>
            </a:r>
          </a:p>
          <a:p>
            <a:r>
              <a:rPr lang="en-US" sz="2600" dirty="0">
                <a:solidFill>
                  <a:schemeClr val="accent2">
                    <a:lumMod val="20000"/>
                    <a:lumOff val="80000"/>
                  </a:schemeClr>
                </a:solidFill>
              </a:rPr>
              <a:t>5. Not Violent </a:t>
            </a:r>
          </a:p>
          <a:p>
            <a:r>
              <a:rPr lang="en-US" sz="2600" dirty="0">
                <a:solidFill>
                  <a:schemeClr val="accent2">
                    <a:lumMod val="20000"/>
                    <a:lumOff val="80000"/>
                  </a:schemeClr>
                </a:solidFill>
              </a:rPr>
              <a:t>6. No Striker</a:t>
            </a:r>
          </a:p>
          <a:p>
            <a:r>
              <a:rPr lang="en-US" sz="2600" dirty="0">
                <a:solidFill>
                  <a:schemeClr val="accent2">
                    <a:lumMod val="20000"/>
                    <a:lumOff val="80000"/>
                  </a:schemeClr>
                </a:solidFill>
              </a:rPr>
              <a:t>7. Gentle</a:t>
            </a:r>
          </a:p>
          <a:p>
            <a:r>
              <a:rPr lang="en-US" sz="2600" dirty="0">
                <a:solidFill>
                  <a:schemeClr val="accent2">
                    <a:lumMod val="20000"/>
                    <a:lumOff val="80000"/>
                  </a:schemeClr>
                </a:solidFill>
              </a:rPr>
              <a:t>8. Not Quarrelsome</a:t>
            </a:r>
          </a:p>
          <a:p>
            <a:r>
              <a:rPr lang="en-US" sz="2600" dirty="0">
                <a:solidFill>
                  <a:schemeClr val="accent2">
                    <a:lumMod val="20000"/>
                    <a:lumOff val="80000"/>
                  </a:schemeClr>
                </a:solidFill>
              </a:rPr>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256640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solidFill>
                  <a:schemeClr val="accent2">
                    <a:lumMod val="20000"/>
                    <a:lumOff val="80000"/>
                  </a:schemeClr>
                </a:solidFill>
              </a:rPr>
              <a:t>2. Sober-minded</a:t>
            </a:r>
          </a:p>
          <a:p>
            <a:r>
              <a:rPr lang="en-US" sz="2600" dirty="0">
                <a:solidFill>
                  <a:schemeClr val="accent2">
                    <a:lumMod val="20000"/>
                    <a:lumOff val="80000"/>
                  </a:schemeClr>
                </a:solidFill>
              </a:rPr>
              <a:t>3. Of Good Behavior/ 	Orderly</a:t>
            </a:r>
          </a:p>
          <a:p>
            <a:r>
              <a:rPr lang="en-US" sz="2600" dirty="0">
                <a:solidFill>
                  <a:schemeClr val="accent2">
                    <a:lumMod val="20000"/>
                    <a:lumOff val="80000"/>
                  </a:schemeClr>
                </a:solidFill>
              </a:rPr>
              <a:t>4. Given to Hospitality</a:t>
            </a:r>
          </a:p>
          <a:p>
            <a:r>
              <a:rPr lang="en-US" sz="2600" dirty="0">
                <a:solidFill>
                  <a:schemeClr val="accent2">
                    <a:lumMod val="20000"/>
                    <a:lumOff val="80000"/>
                  </a:schemeClr>
                </a:solidFill>
              </a:rPr>
              <a:t>5. Not Violent </a:t>
            </a:r>
          </a:p>
          <a:p>
            <a:r>
              <a:rPr lang="en-US" sz="2600" dirty="0">
                <a:solidFill>
                  <a:schemeClr val="accent2">
                    <a:lumMod val="20000"/>
                    <a:lumOff val="80000"/>
                  </a:schemeClr>
                </a:solidFill>
              </a:rPr>
              <a:t>6. No Striker</a:t>
            </a:r>
          </a:p>
          <a:p>
            <a:r>
              <a:rPr lang="en-US" sz="2600" dirty="0">
                <a:solidFill>
                  <a:schemeClr val="accent2">
                    <a:lumMod val="20000"/>
                    <a:lumOff val="80000"/>
                  </a:schemeClr>
                </a:solidFill>
              </a:rPr>
              <a:t>7. Gentle</a:t>
            </a:r>
          </a:p>
          <a:p>
            <a:r>
              <a:rPr lang="en-US" sz="2600" dirty="0">
                <a:solidFill>
                  <a:schemeClr val="accent2">
                    <a:lumMod val="20000"/>
                    <a:lumOff val="80000"/>
                  </a:schemeClr>
                </a:solidFill>
              </a:rPr>
              <a:t>8. Not Quarrelsome</a:t>
            </a:r>
          </a:p>
          <a:p>
            <a:r>
              <a:rPr lang="en-US" sz="2600" dirty="0">
                <a:solidFill>
                  <a:schemeClr val="accent2">
                    <a:lumMod val="20000"/>
                    <a:lumOff val="80000"/>
                  </a:schemeClr>
                </a:solidFill>
              </a:rPr>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4006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solidFill>
                  <a:schemeClr val="accent2">
                    <a:lumMod val="20000"/>
                    <a:lumOff val="80000"/>
                  </a:schemeClr>
                </a:solidFill>
              </a:rPr>
              <a:t>4. Given to Hospitality</a:t>
            </a:r>
          </a:p>
          <a:p>
            <a:r>
              <a:rPr lang="en-US" sz="2600" dirty="0">
                <a:solidFill>
                  <a:schemeClr val="accent2">
                    <a:lumMod val="20000"/>
                    <a:lumOff val="80000"/>
                  </a:schemeClr>
                </a:solidFill>
              </a:rPr>
              <a:t>5. Not Violent </a:t>
            </a:r>
          </a:p>
          <a:p>
            <a:r>
              <a:rPr lang="en-US" sz="2600" dirty="0">
                <a:solidFill>
                  <a:schemeClr val="accent2">
                    <a:lumMod val="20000"/>
                    <a:lumOff val="80000"/>
                  </a:schemeClr>
                </a:solidFill>
              </a:rPr>
              <a:t>6. No Striker</a:t>
            </a:r>
          </a:p>
          <a:p>
            <a:r>
              <a:rPr lang="en-US" sz="2600" dirty="0">
                <a:solidFill>
                  <a:schemeClr val="accent2">
                    <a:lumMod val="20000"/>
                    <a:lumOff val="80000"/>
                  </a:schemeClr>
                </a:solidFill>
              </a:rPr>
              <a:t>7. Gentle</a:t>
            </a:r>
          </a:p>
          <a:p>
            <a:r>
              <a:rPr lang="en-US" sz="2600" dirty="0">
                <a:solidFill>
                  <a:schemeClr val="accent2">
                    <a:lumMod val="20000"/>
                    <a:lumOff val="80000"/>
                  </a:schemeClr>
                </a:solidFill>
              </a:rPr>
              <a:t>8. Not Quarrelsome</a:t>
            </a:r>
          </a:p>
          <a:p>
            <a:r>
              <a:rPr lang="en-US" sz="2600" dirty="0">
                <a:solidFill>
                  <a:schemeClr val="accent2">
                    <a:lumMod val="20000"/>
                    <a:lumOff val="80000"/>
                  </a:schemeClr>
                </a:solidFill>
              </a:rPr>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53323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solidFill>
                  <a:schemeClr val="accent2">
                    <a:lumMod val="20000"/>
                    <a:lumOff val="80000"/>
                  </a:schemeClr>
                </a:solidFill>
              </a:rPr>
              <a:t>5. Not Violent </a:t>
            </a:r>
          </a:p>
          <a:p>
            <a:r>
              <a:rPr lang="en-US" sz="2600" dirty="0">
                <a:solidFill>
                  <a:schemeClr val="accent2">
                    <a:lumMod val="20000"/>
                    <a:lumOff val="80000"/>
                  </a:schemeClr>
                </a:solidFill>
              </a:rPr>
              <a:t>6. No Striker</a:t>
            </a:r>
          </a:p>
          <a:p>
            <a:r>
              <a:rPr lang="en-US" sz="2600" dirty="0">
                <a:solidFill>
                  <a:schemeClr val="accent2">
                    <a:lumMod val="20000"/>
                    <a:lumOff val="80000"/>
                  </a:schemeClr>
                </a:solidFill>
              </a:rPr>
              <a:t>7. Gentle</a:t>
            </a:r>
          </a:p>
          <a:p>
            <a:r>
              <a:rPr lang="en-US" sz="2600" dirty="0">
                <a:solidFill>
                  <a:schemeClr val="accent2">
                    <a:lumMod val="20000"/>
                    <a:lumOff val="80000"/>
                  </a:schemeClr>
                </a:solidFill>
              </a:rPr>
              <a:t>8. Not Quarrelsome</a:t>
            </a:r>
          </a:p>
          <a:p>
            <a:r>
              <a:rPr lang="en-US" sz="2600" dirty="0">
                <a:solidFill>
                  <a:schemeClr val="accent2">
                    <a:lumMod val="20000"/>
                    <a:lumOff val="80000"/>
                  </a:schemeClr>
                </a:solidFill>
              </a:rPr>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2422726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153BF-5909-34D3-8F87-EFA29DA6C288}"/>
              </a:ext>
            </a:extLst>
          </p:cNvPr>
          <p:cNvSpPr txBox="1"/>
          <p:nvPr/>
        </p:nvSpPr>
        <p:spPr>
          <a:xfrm>
            <a:off x="4148667" y="171355"/>
            <a:ext cx="3465689" cy="5293757"/>
          </a:xfrm>
          <a:prstGeom prst="rect">
            <a:avLst/>
          </a:prstGeom>
          <a:solidFill>
            <a:schemeClr val="accent2">
              <a:lumMod val="20000"/>
              <a:lumOff val="80000"/>
            </a:schemeClr>
          </a:solidFill>
        </p:spPr>
        <p:txBody>
          <a:bodyPr wrap="square" rtlCol="0">
            <a:spAutoFit/>
          </a:bodyPr>
          <a:lstStyle/>
          <a:p>
            <a:r>
              <a:rPr lang="en-US" b="1" dirty="0">
                <a:solidFill>
                  <a:srgbClr val="FF0000"/>
                </a:solidFill>
              </a:rPr>
              <a:t>          </a:t>
            </a:r>
            <a:r>
              <a:rPr lang="en-US" sz="2600" b="1" dirty="0">
                <a:solidFill>
                  <a:srgbClr val="FF0000"/>
                </a:solidFill>
              </a:rPr>
              <a:t>CHARACTER</a:t>
            </a:r>
          </a:p>
          <a:p>
            <a:r>
              <a:rPr lang="en-US" sz="2600" dirty="0"/>
              <a:t>1. Not Arrogant</a:t>
            </a:r>
          </a:p>
          <a:p>
            <a:r>
              <a:rPr lang="en-US" sz="2600" dirty="0"/>
              <a:t>2. Sober-minded</a:t>
            </a:r>
          </a:p>
          <a:p>
            <a:r>
              <a:rPr lang="en-US" sz="2600" dirty="0"/>
              <a:t>3. Of Good Behavior/ 	Orderly</a:t>
            </a:r>
          </a:p>
          <a:p>
            <a:r>
              <a:rPr lang="en-US" sz="2600" dirty="0"/>
              <a:t>4. Given to Hospitality</a:t>
            </a:r>
          </a:p>
          <a:p>
            <a:r>
              <a:rPr lang="en-US" sz="2600" dirty="0"/>
              <a:t>5. Not Violent </a:t>
            </a:r>
          </a:p>
          <a:p>
            <a:r>
              <a:rPr lang="en-US" sz="2600" dirty="0"/>
              <a:t>6. No Striker</a:t>
            </a:r>
          </a:p>
          <a:p>
            <a:r>
              <a:rPr lang="en-US" sz="2600" dirty="0"/>
              <a:t>7. Gentle</a:t>
            </a:r>
          </a:p>
          <a:p>
            <a:r>
              <a:rPr lang="en-US" sz="2600" dirty="0"/>
              <a:t>8. Not Quarrelsome</a:t>
            </a:r>
          </a:p>
          <a:p>
            <a:r>
              <a:rPr lang="en-US" sz="2600" dirty="0">
                <a:solidFill>
                  <a:schemeClr val="accent2">
                    <a:lumMod val="20000"/>
                    <a:lumOff val="80000"/>
                  </a:schemeClr>
                </a:solidFill>
              </a:rPr>
              <a:t>9. Not Self-Willed</a:t>
            </a:r>
          </a:p>
          <a:p>
            <a:r>
              <a:rPr lang="en-US" sz="2600" dirty="0">
                <a:solidFill>
                  <a:schemeClr val="accent2">
                    <a:lumMod val="20000"/>
                    <a:lumOff val="80000"/>
                  </a:schemeClr>
                </a:solidFill>
              </a:rPr>
              <a:t>10. Just</a:t>
            </a:r>
          </a:p>
          <a:p>
            <a:r>
              <a:rPr lang="en-US" sz="2600" dirty="0">
                <a:solidFill>
                  <a:schemeClr val="accent2">
                    <a:lumMod val="20000"/>
                    <a:lumOff val="80000"/>
                  </a:schemeClr>
                </a:solidFill>
              </a:rPr>
              <a:t>11. Holy</a:t>
            </a:r>
          </a:p>
        </p:txBody>
      </p:sp>
    </p:spTree>
    <p:extLst>
      <p:ext uri="{BB962C8B-B14F-4D97-AF65-F5344CB8AC3E}">
        <p14:creationId xmlns:p14="http://schemas.microsoft.com/office/powerpoint/2010/main" val="15347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16469</TotalTime>
  <Words>3504</Words>
  <Application>Microsoft Macintosh PowerPoint</Application>
  <PresentationFormat>Widescreen</PresentationFormat>
  <Paragraphs>786</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Dewey Marrs</dc:creator>
  <cp:lastModifiedBy>Dewey Marrs</cp:lastModifiedBy>
  <cp:revision>23</cp:revision>
  <dcterms:created xsi:type="dcterms:W3CDTF">2024-01-09T18:25:36Z</dcterms:created>
  <dcterms:modified xsi:type="dcterms:W3CDTF">2024-01-21T04:55:17Z</dcterms:modified>
</cp:coreProperties>
</file>