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1" r:id="rId4"/>
    <p:sldId id="259" r:id="rId5"/>
    <p:sldId id="263" r:id="rId6"/>
    <p:sldId id="258" r:id="rId7"/>
    <p:sldId id="292" r:id="rId8"/>
    <p:sldId id="273" r:id="rId9"/>
    <p:sldId id="281" r:id="rId10"/>
    <p:sldId id="270" r:id="rId11"/>
    <p:sldId id="282" r:id="rId12"/>
    <p:sldId id="284" r:id="rId13"/>
    <p:sldId id="269" r:id="rId14"/>
    <p:sldId id="287" r:id="rId15"/>
    <p:sldId id="283" r:id="rId16"/>
    <p:sldId id="289" r:id="rId17"/>
    <p:sldId id="288" r:id="rId18"/>
    <p:sldId id="275" r:id="rId19"/>
    <p:sldId id="290" r:id="rId20"/>
    <p:sldId id="277" r:id="rId21"/>
    <p:sldId id="279" r:id="rId22"/>
    <p:sldId id="267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  <a:srgbClr val="FF8AD8"/>
    <a:srgbClr val="FFD7AC"/>
    <a:srgbClr val="D6F6FF"/>
    <a:srgbClr val="CEEEF5"/>
    <a:srgbClr val="00E486"/>
    <a:srgbClr val="EDD8C4"/>
    <a:srgbClr val="C9E7ED"/>
    <a:srgbClr val="28CD41"/>
    <a:srgbClr val="ED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E62-D365-0269-D568-9BCE0760C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CAFA7-379C-4D2B-A9AA-DAF20328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F96F3-857F-BF46-BFC5-792BF5FB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00B0-57FF-8324-4F61-2C2AA0F3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6F269-B732-8701-F7B0-4A7E69AA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7869-5A11-BFE8-2BE9-CA7BDE1C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BCFFE-D25B-FB4E-3076-357F1996E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028F-DA42-C77B-EDC4-268CA431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237B7-51FD-872B-844E-E9C98F1C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AE4E-9633-6DA2-8489-9674727D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1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25716-1063-F41E-0829-9E64A58AE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963D6-6AF8-8FD3-13DC-EDE8A42D1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BBDE-B227-7277-132A-BB2C7339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94A9-9331-7CAF-F84A-F90CA5C2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80B3-8596-25F1-E777-88986986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EA90-F810-6D1F-AC0B-3BE1C44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71B3-12E6-35EC-DB0B-E5007F02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0A2FD-16C5-965F-9F26-459E95A7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09621-F661-CFDD-69D6-65A368E8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C5E3C-E55C-B4DD-E15D-5BE903B7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7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79EC-11BF-2120-9DFB-081954D6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1EBAD-45E8-C432-5B28-6280944CA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D386F-4A3E-5F1E-F6F0-6FC6E899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9E506-4D95-4A47-82C0-DDCADBC8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061FB-5BCA-F59A-9D4D-AC985066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0115-53BE-0A2E-961D-31EDF7FD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056C-C755-60DF-13D5-4AF1D7E57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08274-EF49-6775-A09A-89585CDC0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7CD0B-A593-8D7E-B13E-D15391B5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1BEF6-F8D8-6EEE-75BD-5AFA1CA8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B525F-CF44-FB9C-298A-0A30794F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4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FE74-E9EF-95C9-BEC6-690BC805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49EB2-D35C-8769-90C8-50B384C9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664D2-E91F-216B-B40C-0C2E58AEA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14FC-B189-ED4B-9317-884EC94BC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31FB9-EDC0-DE2B-CCF8-43C4CD156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463E5-2733-29C3-9791-E74D4D19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94B75-6002-D724-70E5-5F0334C3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55881-0E1C-077C-E5AA-E985B9BC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A805-8CA6-35A7-F5DC-BB98B732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C2C3B-2724-9816-46C5-2B7BD995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98FD0-F953-C954-8F0D-E0EC2E43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73A60-6500-D552-946C-8A5449B9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97FB1-78E1-AB24-8C04-55AB8310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5FFE3-04BF-CEAF-3C93-575F8310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212A6-E370-5733-F6C8-D0548A24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7A92-4FCF-D154-C134-D13DEF36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2C75-19D0-6D92-36B4-5BDD8C91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950B-2897-6135-D3C2-AD51F83F5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C2A39-147D-F50D-6EC3-4410C5D2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FB1BD-9BAA-AB3F-C7AB-DB679B7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30A30-6C32-DDAE-E422-D9B3499A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CA8A-8E2D-6422-6F19-8CD4628C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E3B63-E6E6-921F-C26D-F6AAC606B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F1895-7D80-65B6-584B-89E565C99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7000A-9604-FCF7-6D5F-DC24F911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DCC2C-68FD-8F33-C292-14CCE1FC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50FC4-E340-E820-630B-6E113DB6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DD231-F234-2E81-53AB-1C71F750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C349-284B-BF94-F6BA-B2CAF4A35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A238D-09CD-A013-8431-82AE9AB11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9D81-DDD9-D546-981C-C278EA3FED0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3C0C-CFE6-DD44-6AD2-BF83520C6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2A81-B76D-FC33-542E-62337AFB6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3AB5-4CEB-2E4A-874E-50C43846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oinn.com/dark-storm-cloud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storm_sky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storm_sky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oinn.com/dark-storm-cloud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storm_sky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oinn.com/dark-storm-cloud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storm_sky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storm_sky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oinn.com/dark-storm-cloud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ooinn.com/dark-storm-cloud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moving-underwat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moving-underwat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moving-underwat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moving-underwat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storm_sky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storm_sky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8D6A0-6F96-1B11-1ACB-5BFB419D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C9FD-8206-45B6-F918-35D5153C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4049"/>
            <a:ext cx="12192000" cy="6907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7E4E6-9E4D-A8D6-9062-36860CA39264}"/>
              </a:ext>
            </a:extLst>
          </p:cNvPr>
          <p:cNvSpPr txBox="1"/>
          <p:nvPr/>
        </p:nvSpPr>
        <p:spPr>
          <a:xfrm>
            <a:off x="485775" y="257175"/>
            <a:ext cx="4329113" cy="61247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   </a:t>
            </a:r>
            <a:r>
              <a:rPr lang="en-US" sz="4000" u="sng" dirty="0">
                <a:solidFill>
                  <a:srgbClr val="FFC000"/>
                </a:solidFill>
              </a:rPr>
              <a:t>Kingdom divided</a:t>
            </a:r>
            <a:r>
              <a:rPr lang="en-US" sz="4000" dirty="0">
                <a:solidFill>
                  <a:srgbClr val="FFC000"/>
                </a:solidFill>
              </a:rPr>
              <a:t>: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i="1" dirty="0">
                <a:solidFill>
                  <a:srgbClr val="00B0F0"/>
                </a:solidFill>
              </a:rPr>
              <a:t>Kingdom of Israel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northern tribes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i="1" dirty="0">
                <a:solidFill>
                  <a:srgbClr val="00B0F0"/>
                </a:solidFill>
              </a:rPr>
              <a:t>Kingdom of Judah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en-US" sz="4000" dirty="0">
                <a:solidFill>
                  <a:schemeClr val="bg1"/>
                </a:solidFill>
              </a:rPr>
              <a:t>Judah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Benjamin</a:t>
            </a:r>
          </a:p>
          <a:p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3B2EF1-8E63-711B-BEC6-FA94374D2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687" y="25628"/>
            <a:ext cx="586153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1F026A-5B16-5C4C-C15D-7CF5E372CB32}"/>
              </a:ext>
            </a:extLst>
          </p:cNvPr>
          <p:cNvSpPr txBox="1"/>
          <p:nvPr/>
        </p:nvSpPr>
        <p:spPr>
          <a:xfrm>
            <a:off x="5890161" y="0"/>
            <a:ext cx="2410691" cy="923330"/>
          </a:xfrm>
          <a:prstGeom prst="rect">
            <a:avLst/>
          </a:prstGeom>
          <a:solidFill>
            <a:srgbClr val="D6F6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9E7ED"/>
              </a:solidFill>
            </a:endParaRPr>
          </a:p>
          <a:p>
            <a:endParaRPr lang="en-US" dirty="0">
              <a:solidFill>
                <a:srgbClr val="C9E7ED"/>
              </a:solidFill>
            </a:endParaRPr>
          </a:p>
          <a:p>
            <a:endParaRPr lang="en-US" dirty="0">
              <a:solidFill>
                <a:srgbClr val="C9E7E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A97E0-3979-CA6E-4286-2E5B2205C356}"/>
              </a:ext>
            </a:extLst>
          </p:cNvPr>
          <p:cNvSpPr txBox="1"/>
          <p:nvPr/>
        </p:nvSpPr>
        <p:spPr>
          <a:xfrm>
            <a:off x="9892145" y="474479"/>
            <a:ext cx="938151" cy="448851"/>
          </a:xfrm>
          <a:prstGeom prst="rect">
            <a:avLst/>
          </a:prstGeom>
          <a:solidFill>
            <a:srgbClr val="EDD8C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6531D-F185-27DE-4727-C4E8D39473B1}"/>
              </a:ext>
            </a:extLst>
          </p:cNvPr>
          <p:cNvSpPr txBox="1"/>
          <p:nvPr/>
        </p:nvSpPr>
        <p:spPr>
          <a:xfrm>
            <a:off x="8075221" y="2363190"/>
            <a:ext cx="938150" cy="369332"/>
          </a:xfrm>
          <a:prstGeom prst="rect">
            <a:avLst/>
          </a:prstGeom>
          <a:solidFill>
            <a:srgbClr val="00E48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D18ECB-1EBC-832C-BB3D-D1C1ED1B7F07}"/>
              </a:ext>
            </a:extLst>
          </p:cNvPr>
          <p:cNvSpPr txBox="1"/>
          <p:nvPr/>
        </p:nvSpPr>
        <p:spPr>
          <a:xfrm>
            <a:off x="8835242" y="3158836"/>
            <a:ext cx="938150" cy="369332"/>
          </a:xfrm>
          <a:prstGeom prst="rect">
            <a:avLst/>
          </a:prstGeom>
          <a:solidFill>
            <a:srgbClr val="00E48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37703-3F02-9B64-2942-1AAECC81D6A5}"/>
              </a:ext>
            </a:extLst>
          </p:cNvPr>
          <p:cNvSpPr txBox="1"/>
          <p:nvPr/>
        </p:nvSpPr>
        <p:spPr>
          <a:xfrm>
            <a:off x="8300852" y="1626919"/>
            <a:ext cx="117565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ISRAEL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20E0F2-8813-8FF0-66F4-229EC03FB091}"/>
              </a:ext>
            </a:extLst>
          </p:cNvPr>
          <p:cNvSpPr txBox="1"/>
          <p:nvPr/>
        </p:nvSpPr>
        <p:spPr>
          <a:xfrm>
            <a:off x="7587924" y="5650675"/>
            <a:ext cx="117565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JUDAH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091B3F-54A0-E123-8442-E9DA66CD95F9}"/>
              </a:ext>
            </a:extLst>
          </p:cNvPr>
          <p:cNvSpPr txBox="1"/>
          <p:nvPr/>
        </p:nvSpPr>
        <p:spPr>
          <a:xfrm>
            <a:off x="7587924" y="2363190"/>
            <a:ext cx="487297" cy="369332"/>
          </a:xfrm>
          <a:prstGeom prst="rect">
            <a:avLst/>
          </a:prstGeom>
          <a:solidFill>
            <a:srgbClr val="D6F6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2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C9FD-8206-45B6-F918-35D5153C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4049"/>
            <a:ext cx="12192000" cy="6907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7E4E6-9E4D-A8D6-9062-36860CA39264}"/>
              </a:ext>
            </a:extLst>
          </p:cNvPr>
          <p:cNvSpPr txBox="1"/>
          <p:nvPr/>
        </p:nvSpPr>
        <p:spPr>
          <a:xfrm>
            <a:off x="485775" y="257175"/>
            <a:ext cx="4329113" cy="61247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   </a:t>
            </a:r>
            <a:r>
              <a:rPr lang="en-US" sz="4000" u="sng" dirty="0">
                <a:solidFill>
                  <a:srgbClr val="FFC000"/>
                </a:solidFill>
              </a:rPr>
              <a:t>Kingdom divided</a:t>
            </a:r>
            <a:r>
              <a:rPr lang="en-US" sz="4000" dirty="0">
                <a:solidFill>
                  <a:srgbClr val="FFC000"/>
                </a:solidFill>
              </a:rPr>
              <a:t>: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i="1" dirty="0">
                <a:solidFill>
                  <a:srgbClr val="00B0F0"/>
                </a:solidFill>
              </a:rPr>
              <a:t>Kingdom of Israel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northern tribes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i="1" dirty="0">
                <a:solidFill>
                  <a:schemeClr val="bg2">
                    <a:lumMod val="25000"/>
                  </a:schemeClr>
                </a:solidFill>
              </a:rPr>
              <a:t>Kingdom of Judah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        Judah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     Benjamin</a:t>
            </a:r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9BB64-556D-BF24-B0E0-5BDE598807C6}"/>
              </a:ext>
            </a:extLst>
          </p:cNvPr>
          <p:cNvSpPr txBox="1"/>
          <p:nvPr/>
        </p:nvSpPr>
        <p:spPr>
          <a:xfrm>
            <a:off x="6338887" y="257175"/>
            <a:ext cx="4329113" cy="61247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Kingdom of Israel</a:t>
            </a:r>
          </a:p>
          <a:p>
            <a:r>
              <a:rPr lang="en-US" sz="4000" dirty="0">
                <a:solidFill>
                  <a:schemeClr val="bg1"/>
                </a:solidFill>
              </a:rPr>
              <a:t> taken captive by 	Assyrians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</a:t>
            </a:r>
            <a:r>
              <a:rPr lang="en-US" sz="4000" dirty="0">
                <a:solidFill>
                  <a:srgbClr val="FFC000"/>
                </a:solidFill>
              </a:rPr>
              <a:t>722 </a:t>
            </a:r>
            <a:r>
              <a:rPr lang="en-US" sz="4000" dirty="0" err="1">
                <a:solidFill>
                  <a:srgbClr val="FFC000"/>
                </a:solidFill>
              </a:rPr>
              <a:t>b.c.</a:t>
            </a:r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 </a:t>
            </a:r>
            <a:r>
              <a:rPr lang="en-US" sz="4000" dirty="0">
                <a:solidFill>
                  <a:srgbClr val="FFFF00"/>
                </a:solidFill>
              </a:rPr>
              <a:t>2 Kings 17:23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Total annihilation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     Assyria = Iran        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203936B-11C0-DC4D-E79C-F21D9C0DBE32}"/>
              </a:ext>
            </a:extLst>
          </p:cNvPr>
          <p:cNvSpPr/>
          <p:nvPr/>
        </p:nvSpPr>
        <p:spPr>
          <a:xfrm>
            <a:off x="4624389" y="1571626"/>
            <a:ext cx="2457450" cy="5857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7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FBCFB-27A4-82D2-E5F3-A061D1B3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1" y="0"/>
            <a:ext cx="58615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50B7F-B223-7D4B-4D9C-B92BE8DF2C24}"/>
              </a:ext>
            </a:extLst>
          </p:cNvPr>
          <p:cNvSpPr txBox="1"/>
          <p:nvPr/>
        </p:nvSpPr>
        <p:spPr>
          <a:xfrm>
            <a:off x="9026769" y="0"/>
            <a:ext cx="3165231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453A0-5826-B088-48A1-70DEA11E9AA8}"/>
              </a:ext>
            </a:extLst>
          </p:cNvPr>
          <p:cNvSpPr txBox="1"/>
          <p:nvPr/>
        </p:nvSpPr>
        <p:spPr>
          <a:xfrm>
            <a:off x="0" y="0"/>
            <a:ext cx="3165231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9166C-FFB3-68CF-5F98-AB60B3BB6314}"/>
              </a:ext>
            </a:extLst>
          </p:cNvPr>
          <p:cNvSpPr txBox="1"/>
          <p:nvPr/>
        </p:nvSpPr>
        <p:spPr>
          <a:xfrm>
            <a:off x="4930242" y="5567548"/>
            <a:ext cx="110440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JUDAH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72183-177D-2F5F-CE2E-0D6C67F55D0D}"/>
              </a:ext>
            </a:extLst>
          </p:cNvPr>
          <p:cNvSpPr txBox="1"/>
          <p:nvPr/>
        </p:nvSpPr>
        <p:spPr>
          <a:xfrm>
            <a:off x="6157355" y="3135086"/>
            <a:ext cx="884713" cy="307777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9FC00-E886-A661-7D7F-738779930313}"/>
              </a:ext>
            </a:extLst>
          </p:cNvPr>
          <p:cNvSpPr txBox="1"/>
          <p:nvPr/>
        </p:nvSpPr>
        <p:spPr>
          <a:xfrm>
            <a:off x="5411191" y="2351314"/>
            <a:ext cx="919271" cy="338554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ACE9C-DBA0-DACF-A0E0-174A1FA71C1D}"/>
              </a:ext>
            </a:extLst>
          </p:cNvPr>
          <p:cNvSpPr txBox="1"/>
          <p:nvPr/>
        </p:nvSpPr>
        <p:spPr>
          <a:xfrm>
            <a:off x="7208322" y="522514"/>
            <a:ext cx="926275" cy="307777"/>
          </a:xfrm>
          <a:prstGeom prst="rect">
            <a:avLst/>
          </a:prstGeom>
          <a:solidFill>
            <a:srgbClr val="FFD7AC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2AF0B-6B5E-63E8-97D9-ABDFC0BD1B8A}"/>
              </a:ext>
            </a:extLst>
          </p:cNvPr>
          <p:cNvSpPr txBox="1"/>
          <p:nvPr/>
        </p:nvSpPr>
        <p:spPr>
          <a:xfrm>
            <a:off x="3165231" y="46521"/>
            <a:ext cx="2511175" cy="830291"/>
          </a:xfrm>
          <a:prstGeom prst="rect">
            <a:avLst/>
          </a:prstGeom>
          <a:solidFill>
            <a:srgbClr val="DCFAF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AD114-BD67-001D-7441-45BFFAC43314}"/>
              </a:ext>
            </a:extLst>
          </p:cNvPr>
          <p:cNvSpPr txBox="1"/>
          <p:nvPr/>
        </p:nvSpPr>
        <p:spPr>
          <a:xfrm>
            <a:off x="4930242" y="2320536"/>
            <a:ext cx="480949" cy="369332"/>
          </a:xfrm>
          <a:prstGeom prst="rect">
            <a:avLst/>
          </a:prstGeom>
          <a:solidFill>
            <a:srgbClr val="DCFAF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urved Down Arrow 1">
            <a:extLst>
              <a:ext uri="{FF2B5EF4-FFF2-40B4-BE49-F238E27FC236}">
                <a16:creationId xmlns:a16="http://schemas.microsoft.com/office/drawing/2014/main" id="{5DFB6E5B-FD4E-8763-C0CA-85B928003A75}"/>
              </a:ext>
            </a:extLst>
          </p:cNvPr>
          <p:cNvSpPr/>
          <p:nvPr/>
        </p:nvSpPr>
        <p:spPr>
          <a:xfrm rot="21010262">
            <a:off x="6458213" y="284019"/>
            <a:ext cx="4482217" cy="907614"/>
          </a:xfrm>
          <a:prstGeom prst="curvedDownArrow">
            <a:avLst>
              <a:gd name="adj1" fmla="val 23364"/>
              <a:gd name="adj2" fmla="val 50000"/>
              <a:gd name="adj3" fmla="val 6058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48B01-1DD2-8282-9912-DA137295A82C}"/>
              </a:ext>
            </a:extLst>
          </p:cNvPr>
          <p:cNvSpPr txBox="1"/>
          <p:nvPr/>
        </p:nvSpPr>
        <p:spPr>
          <a:xfrm>
            <a:off x="9513199" y="921213"/>
            <a:ext cx="250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Assyria</a:t>
            </a: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( </a:t>
            </a:r>
            <a:r>
              <a:rPr lang="en-US" sz="3600" b="1" dirty="0">
                <a:solidFill>
                  <a:schemeClr val="bg1"/>
                </a:solidFill>
              </a:rPr>
              <a:t>Iran </a:t>
            </a:r>
            <a:r>
              <a:rPr lang="en-US" sz="3600" b="1" dirty="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63648C-F4CF-D339-7F51-D9E821C5F482}"/>
              </a:ext>
            </a:extLst>
          </p:cNvPr>
          <p:cNvCxnSpPr/>
          <p:nvPr/>
        </p:nvCxnSpPr>
        <p:spPr>
          <a:xfrm>
            <a:off x="5676406" y="1793174"/>
            <a:ext cx="9455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2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8D6A0-6F96-1B11-1ACB-5BFB419D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B45400-5ECF-08A8-F13D-F180432655CB}"/>
              </a:ext>
            </a:extLst>
          </p:cNvPr>
          <p:cNvSpPr txBox="1"/>
          <p:nvPr/>
        </p:nvSpPr>
        <p:spPr>
          <a:xfrm>
            <a:off x="1531917" y="581891"/>
            <a:ext cx="9429008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Assyrians </a:t>
            </a:r>
            <a:r>
              <a:rPr lang="en-US" sz="4000" dirty="0">
                <a:solidFill>
                  <a:srgbClr val="00FB92"/>
                </a:solidFill>
              </a:rPr>
              <a:t>repatriated</a:t>
            </a:r>
            <a:r>
              <a:rPr lang="en-US" sz="4000" dirty="0">
                <a:solidFill>
                  <a:schemeClr val="bg1"/>
                </a:solidFill>
              </a:rPr>
              <a:t> Israel   </a:t>
            </a:r>
            <a:r>
              <a:rPr lang="en-US" sz="4000" b="1" i="1" dirty="0">
                <a:solidFill>
                  <a:srgbClr val="FFC000"/>
                </a:solidFill>
              </a:rPr>
              <a:t>2 Kings 17:24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9843C-9F04-A3FA-6152-297D2F506D8F}"/>
              </a:ext>
            </a:extLst>
          </p:cNvPr>
          <p:cNvSpPr txBox="1"/>
          <p:nvPr/>
        </p:nvSpPr>
        <p:spPr>
          <a:xfrm>
            <a:off x="890649" y="1603169"/>
            <a:ext cx="10450286" cy="4401205"/>
          </a:xfrm>
          <a:prstGeom prst="rect">
            <a:avLst/>
          </a:prstGeom>
          <a:solidFill>
            <a:srgbClr val="0B142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“Then the king of Assyria brought people 	from </a:t>
            </a:r>
            <a:r>
              <a:rPr lang="en-US" sz="4000" dirty="0">
                <a:solidFill>
                  <a:srgbClr val="FFFF00"/>
                </a:solidFill>
              </a:rPr>
              <a:t>Babylon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Cuthah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rgbClr val="FFFF00"/>
                </a:solidFill>
              </a:rPr>
              <a:t>(Iraq), </a:t>
            </a:r>
            <a:r>
              <a:rPr lang="en-US" sz="4000" dirty="0">
                <a:solidFill>
                  <a:schemeClr val="bg1"/>
                </a:solidFill>
              </a:rPr>
              <a:t>Ava </a:t>
            </a:r>
            <a:r>
              <a:rPr lang="en-US" sz="4000" i="1" dirty="0">
                <a:solidFill>
                  <a:srgbClr val="FFFF00"/>
                </a:solidFill>
              </a:rPr>
              <a:t>(Assyrian), 	</a:t>
            </a:r>
            <a:r>
              <a:rPr lang="en-US" sz="4000" dirty="0">
                <a:solidFill>
                  <a:schemeClr val="bg1"/>
                </a:solidFill>
              </a:rPr>
              <a:t>Hamath</a:t>
            </a:r>
            <a:r>
              <a:rPr lang="en-US" sz="4000" i="1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and from Sepharvaim </a:t>
            </a:r>
            <a:r>
              <a:rPr lang="en-US" sz="4000" i="1" dirty="0">
                <a:solidFill>
                  <a:srgbClr val="FFFF00"/>
                </a:solidFill>
              </a:rPr>
              <a:t>(Syrian), </a:t>
            </a:r>
            <a:r>
              <a:rPr lang="en-US" sz="4000" dirty="0">
                <a:solidFill>
                  <a:schemeClr val="bg1"/>
                </a:solidFill>
              </a:rPr>
              <a:t>and 	placed them in the cities of Samaria instead 	of the children of Israel; and they took 	possession of Samaria and dwelt in its cities.”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FBCFB-27A4-82D2-E5F3-A061D1B3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1" y="0"/>
            <a:ext cx="58615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50B7F-B223-7D4B-4D9C-B92BE8DF2C24}"/>
              </a:ext>
            </a:extLst>
          </p:cNvPr>
          <p:cNvSpPr txBox="1"/>
          <p:nvPr/>
        </p:nvSpPr>
        <p:spPr>
          <a:xfrm>
            <a:off x="9026769" y="0"/>
            <a:ext cx="3165231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453A0-5826-B088-48A1-70DEA11E9AA8}"/>
              </a:ext>
            </a:extLst>
          </p:cNvPr>
          <p:cNvSpPr txBox="1"/>
          <p:nvPr/>
        </p:nvSpPr>
        <p:spPr>
          <a:xfrm>
            <a:off x="0" y="0"/>
            <a:ext cx="3165231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9166C-FFB3-68CF-5F98-AB60B3BB6314}"/>
              </a:ext>
            </a:extLst>
          </p:cNvPr>
          <p:cNvSpPr txBox="1"/>
          <p:nvPr/>
        </p:nvSpPr>
        <p:spPr>
          <a:xfrm>
            <a:off x="4930242" y="5567548"/>
            <a:ext cx="110440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JUDAH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72183-177D-2F5F-CE2E-0D6C67F55D0D}"/>
              </a:ext>
            </a:extLst>
          </p:cNvPr>
          <p:cNvSpPr txBox="1"/>
          <p:nvPr/>
        </p:nvSpPr>
        <p:spPr>
          <a:xfrm>
            <a:off x="6157355" y="3135086"/>
            <a:ext cx="884713" cy="307777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9FC00-E886-A661-7D7F-738779930313}"/>
              </a:ext>
            </a:extLst>
          </p:cNvPr>
          <p:cNvSpPr txBox="1"/>
          <p:nvPr/>
        </p:nvSpPr>
        <p:spPr>
          <a:xfrm>
            <a:off x="5474525" y="2351314"/>
            <a:ext cx="855937" cy="338554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ACE9C-DBA0-DACF-A0E0-174A1FA71C1D}"/>
              </a:ext>
            </a:extLst>
          </p:cNvPr>
          <p:cNvSpPr txBox="1"/>
          <p:nvPr/>
        </p:nvSpPr>
        <p:spPr>
          <a:xfrm>
            <a:off x="7208322" y="522514"/>
            <a:ext cx="926275" cy="307777"/>
          </a:xfrm>
          <a:prstGeom prst="rect">
            <a:avLst/>
          </a:prstGeom>
          <a:solidFill>
            <a:srgbClr val="FFD7AC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2AF0B-6B5E-63E8-97D9-ABDFC0BD1B8A}"/>
              </a:ext>
            </a:extLst>
          </p:cNvPr>
          <p:cNvSpPr txBox="1"/>
          <p:nvPr/>
        </p:nvSpPr>
        <p:spPr>
          <a:xfrm>
            <a:off x="3165231" y="46521"/>
            <a:ext cx="2511175" cy="830291"/>
          </a:xfrm>
          <a:prstGeom prst="rect">
            <a:avLst/>
          </a:prstGeom>
          <a:solidFill>
            <a:srgbClr val="DCFAF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AD114-BD67-001D-7441-45BFFAC43314}"/>
              </a:ext>
            </a:extLst>
          </p:cNvPr>
          <p:cNvSpPr txBox="1"/>
          <p:nvPr/>
        </p:nvSpPr>
        <p:spPr>
          <a:xfrm>
            <a:off x="4930242" y="2320536"/>
            <a:ext cx="480949" cy="369332"/>
          </a:xfrm>
          <a:prstGeom prst="rect">
            <a:avLst/>
          </a:prstGeom>
          <a:solidFill>
            <a:srgbClr val="DCFAF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urved Down Arrow 1">
            <a:extLst>
              <a:ext uri="{FF2B5EF4-FFF2-40B4-BE49-F238E27FC236}">
                <a16:creationId xmlns:a16="http://schemas.microsoft.com/office/drawing/2014/main" id="{5DFB6E5B-FD4E-8763-C0CA-85B928003A75}"/>
              </a:ext>
            </a:extLst>
          </p:cNvPr>
          <p:cNvSpPr/>
          <p:nvPr/>
        </p:nvSpPr>
        <p:spPr>
          <a:xfrm rot="21010262">
            <a:off x="6458213" y="284019"/>
            <a:ext cx="4482217" cy="907614"/>
          </a:xfrm>
          <a:prstGeom prst="curvedDownArrow">
            <a:avLst>
              <a:gd name="adj1" fmla="val 23364"/>
              <a:gd name="adj2" fmla="val 50000"/>
              <a:gd name="adj3" fmla="val 6058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48B01-1DD2-8282-9912-DA137295A82C}"/>
              </a:ext>
            </a:extLst>
          </p:cNvPr>
          <p:cNvSpPr txBox="1"/>
          <p:nvPr/>
        </p:nvSpPr>
        <p:spPr>
          <a:xfrm>
            <a:off x="9513199" y="921213"/>
            <a:ext cx="25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Assyria</a:t>
            </a: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8AD25FDE-7F5A-5936-82CC-B303D73AA018}"/>
              </a:ext>
            </a:extLst>
          </p:cNvPr>
          <p:cNvSpPr/>
          <p:nvPr/>
        </p:nvSpPr>
        <p:spPr>
          <a:xfrm rot="9769216">
            <a:off x="7918768" y="2009068"/>
            <a:ext cx="3169912" cy="798646"/>
          </a:xfrm>
          <a:prstGeom prst="curvedDownArrow">
            <a:avLst>
              <a:gd name="adj1" fmla="val 25000"/>
              <a:gd name="adj2" fmla="val 62970"/>
              <a:gd name="adj3" fmla="val 53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624E27-0138-2FB0-7C52-C8A3BF447E3D}"/>
              </a:ext>
            </a:extLst>
          </p:cNvPr>
          <p:cNvSpPr txBox="1"/>
          <p:nvPr/>
        </p:nvSpPr>
        <p:spPr>
          <a:xfrm>
            <a:off x="5569999" y="2134723"/>
            <a:ext cx="2564598" cy="1077218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C0C0C0"/>
                </a:highlight>
              </a:rPr>
              <a:t>Babylon  Iraq</a:t>
            </a:r>
          </a:p>
          <a:p>
            <a:r>
              <a:rPr lang="en-US" sz="3200" b="1" dirty="0">
                <a:highlight>
                  <a:srgbClr val="C0C0C0"/>
                </a:highlight>
              </a:rPr>
              <a:t>Assyria  Syria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63648C-F4CF-D339-7F51-D9E821C5F482}"/>
              </a:ext>
            </a:extLst>
          </p:cNvPr>
          <p:cNvCxnSpPr/>
          <p:nvPr/>
        </p:nvCxnSpPr>
        <p:spPr>
          <a:xfrm>
            <a:off x="5676406" y="1793174"/>
            <a:ext cx="9455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1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C9FD-8206-45B6-F918-35D5153C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4049"/>
            <a:ext cx="12192000" cy="6907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7E4E6-9E4D-A8D6-9062-36860CA39264}"/>
              </a:ext>
            </a:extLst>
          </p:cNvPr>
          <p:cNvSpPr txBox="1"/>
          <p:nvPr/>
        </p:nvSpPr>
        <p:spPr>
          <a:xfrm>
            <a:off x="485775" y="257175"/>
            <a:ext cx="4329113" cy="61247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   </a:t>
            </a:r>
            <a:r>
              <a:rPr lang="en-US" sz="4000" u="sng" dirty="0">
                <a:solidFill>
                  <a:srgbClr val="FFC000"/>
                </a:solidFill>
              </a:rPr>
              <a:t>Kingdom divided</a:t>
            </a:r>
            <a:r>
              <a:rPr lang="en-US" sz="4000" dirty="0">
                <a:solidFill>
                  <a:srgbClr val="FFC000"/>
                </a:solidFill>
              </a:rPr>
              <a:t>: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i="1" dirty="0">
                <a:solidFill>
                  <a:schemeClr val="bg2">
                    <a:lumMod val="25000"/>
                  </a:schemeClr>
                </a:solidFill>
              </a:rPr>
              <a:t>Kingdom of Israel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10 northern tribes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i="1" dirty="0">
                <a:solidFill>
                  <a:srgbClr val="00FB92"/>
                </a:solidFill>
              </a:rPr>
              <a:t>Kingdom of Judah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en-US" sz="4000" dirty="0">
                <a:solidFill>
                  <a:schemeClr val="bg1"/>
                </a:solidFill>
              </a:rPr>
              <a:t>Judah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Benjamin</a:t>
            </a:r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35B65-4012-AE0E-2ED6-87F15001CE17}"/>
              </a:ext>
            </a:extLst>
          </p:cNvPr>
          <p:cNvSpPr txBox="1"/>
          <p:nvPr/>
        </p:nvSpPr>
        <p:spPr>
          <a:xfrm>
            <a:off x="6803231" y="257175"/>
            <a:ext cx="4442701" cy="624786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4000" i="1" dirty="0">
                <a:solidFill>
                  <a:srgbClr val="00FB92"/>
                </a:solidFill>
              </a:rPr>
              <a:t>Kingdom of Judah</a:t>
            </a:r>
          </a:p>
          <a:p>
            <a:r>
              <a:rPr lang="en-US" sz="4000" dirty="0">
                <a:solidFill>
                  <a:srgbClr val="FFC000"/>
                </a:solidFill>
              </a:rPr>
              <a:t>      </a:t>
            </a:r>
            <a:r>
              <a:rPr lang="en-US" sz="4000" dirty="0">
                <a:solidFill>
                  <a:schemeClr val="bg1"/>
                </a:solidFill>
              </a:rPr>
              <a:t>captured by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Babylonians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</a:t>
            </a:r>
            <a:r>
              <a:rPr lang="en-US" sz="4000" i="1" dirty="0">
                <a:solidFill>
                  <a:srgbClr val="FF85FF"/>
                </a:solidFill>
              </a:rPr>
              <a:t>606 </a:t>
            </a:r>
            <a:r>
              <a:rPr lang="en-US" sz="4000" i="1" dirty="0" err="1">
                <a:solidFill>
                  <a:srgbClr val="FF85FF"/>
                </a:solidFill>
              </a:rPr>
              <a:t>b.c.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</a:t>
            </a:r>
            <a:r>
              <a:rPr lang="en-US" sz="4000" dirty="0">
                <a:solidFill>
                  <a:srgbClr val="FFFF00"/>
                </a:solidFill>
              </a:rPr>
              <a:t>Jeremiah 25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Held Captive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   70 years 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Returned </a:t>
            </a:r>
            <a:r>
              <a:rPr lang="en-US" sz="4000" i="1" dirty="0">
                <a:solidFill>
                  <a:srgbClr val="FF85FF"/>
                </a:solidFill>
              </a:rPr>
              <a:t> 536 </a:t>
            </a:r>
            <a:r>
              <a:rPr lang="en-US" sz="4000" i="1" dirty="0" err="1">
                <a:solidFill>
                  <a:srgbClr val="FF85FF"/>
                </a:solidFill>
              </a:rPr>
              <a:t>b.c.</a:t>
            </a:r>
            <a:r>
              <a:rPr lang="en-US" sz="4000" i="1" dirty="0">
                <a:solidFill>
                  <a:srgbClr val="FF85FF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76E7DD3-FFCA-7922-8834-1423DF6355A1}"/>
              </a:ext>
            </a:extLst>
          </p:cNvPr>
          <p:cNvSpPr/>
          <p:nvPr/>
        </p:nvSpPr>
        <p:spPr>
          <a:xfrm rot="19223728">
            <a:off x="4168239" y="2588821"/>
            <a:ext cx="3515096" cy="6531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8D6A0-6F96-1B11-1ACB-5BFB419D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B45400-5ECF-08A8-F13D-F180432655CB}"/>
              </a:ext>
            </a:extLst>
          </p:cNvPr>
          <p:cNvSpPr txBox="1"/>
          <p:nvPr/>
        </p:nvSpPr>
        <p:spPr>
          <a:xfrm>
            <a:off x="510638" y="581891"/>
            <a:ext cx="11091553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Babylonians will capture Judah   </a:t>
            </a:r>
            <a:r>
              <a:rPr lang="en-US" sz="4000" b="1" i="1" dirty="0">
                <a:solidFill>
                  <a:srgbClr val="FFC000"/>
                </a:solidFill>
              </a:rPr>
              <a:t>Jeremiah 25:9-11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9843C-9F04-A3FA-6152-297D2F506D8F}"/>
              </a:ext>
            </a:extLst>
          </p:cNvPr>
          <p:cNvSpPr txBox="1"/>
          <p:nvPr/>
        </p:nvSpPr>
        <p:spPr>
          <a:xfrm>
            <a:off x="890649" y="1603169"/>
            <a:ext cx="10450286" cy="5016758"/>
          </a:xfrm>
          <a:prstGeom prst="rect">
            <a:avLst/>
          </a:prstGeom>
          <a:solidFill>
            <a:srgbClr val="0B142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“Behold I will send…Nebuchadnezzar the king of Babylon…against this land…will utterly destroy them and make them a astonishment, a hissing, and perpetual desolations…this whole land shall be a desolation and an astonishment, and these nations shall serve the king of Babylon seventy years.”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8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FBCFB-27A4-82D2-E5F3-A061D1B3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1" y="0"/>
            <a:ext cx="58615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50B7F-B223-7D4B-4D9C-B92BE8DF2C24}"/>
              </a:ext>
            </a:extLst>
          </p:cNvPr>
          <p:cNvSpPr txBox="1"/>
          <p:nvPr/>
        </p:nvSpPr>
        <p:spPr>
          <a:xfrm>
            <a:off x="9026769" y="0"/>
            <a:ext cx="3165231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453A0-5826-B088-48A1-70DEA11E9AA8}"/>
              </a:ext>
            </a:extLst>
          </p:cNvPr>
          <p:cNvSpPr txBox="1"/>
          <p:nvPr/>
        </p:nvSpPr>
        <p:spPr>
          <a:xfrm>
            <a:off x="0" y="0"/>
            <a:ext cx="3165231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9166C-FFB3-68CF-5F98-AB60B3BB6314}"/>
              </a:ext>
            </a:extLst>
          </p:cNvPr>
          <p:cNvSpPr txBox="1"/>
          <p:nvPr/>
        </p:nvSpPr>
        <p:spPr>
          <a:xfrm>
            <a:off x="4930242" y="5567548"/>
            <a:ext cx="110440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JUDAH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72183-177D-2F5F-CE2E-0D6C67F55D0D}"/>
              </a:ext>
            </a:extLst>
          </p:cNvPr>
          <p:cNvSpPr txBox="1"/>
          <p:nvPr/>
        </p:nvSpPr>
        <p:spPr>
          <a:xfrm>
            <a:off x="6157355" y="3135086"/>
            <a:ext cx="884713" cy="307777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9FC00-E886-A661-7D7F-738779930313}"/>
              </a:ext>
            </a:extLst>
          </p:cNvPr>
          <p:cNvSpPr txBox="1"/>
          <p:nvPr/>
        </p:nvSpPr>
        <p:spPr>
          <a:xfrm>
            <a:off x="5474525" y="2351314"/>
            <a:ext cx="855937" cy="338554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ACE9C-DBA0-DACF-A0E0-174A1FA71C1D}"/>
              </a:ext>
            </a:extLst>
          </p:cNvPr>
          <p:cNvSpPr txBox="1"/>
          <p:nvPr/>
        </p:nvSpPr>
        <p:spPr>
          <a:xfrm>
            <a:off x="7208322" y="522514"/>
            <a:ext cx="926275" cy="307777"/>
          </a:xfrm>
          <a:prstGeom prst="rect">
            <a:avLst/>
          </a:prstGeom>
          <a:solidFill>
            <a:srgbClr val="FFD7AC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2AF0B-6B5E-63E8-97D9-ABDFC0BD1B8A}"/>
              </a:ext>
            </a:extLst>
          </p:cNvPr>
          <p:cNvSpPr txBox="1"/>
          <p:nvPr/>
        </p:nvSpPr>
        <p:spPr>
          <a:xfrm>
            <a:off x="3165231" y="46521"/>
            <a:ext cx="2511175" cy="830291"/>
          </a:xfrm>
          <a:prstGeom prst="rect">
            <a:avLst/>
          </a:prstGeom>
          <a:solidFill>
            <a:srgbClr val="DCFAF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AD114-BD67-001D-7441-45BFFAC43314}"/>
              </a:ext>
            </a:extLst>
          </p:cNvPr>
          <p:cNvSpPr txBox="1"/>
          <p:nvPr/>
        </p:nvSpPr>
        <p:spPr>
          <a:xfrm>
            <a:off x="4930242" y="2320536"/>
            <a:ext cx="480949" cy="369332"/>
          </a:xfrm>
          <a:prstGeom prst="rect">
            <a:avLst/>
          </a:prstGeom>
          <a:solidFill>
            <a:srgbClr val="DCFAF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urved Down Arrow 1">
            <a:extLst>
              <a:ext uri="{FF2B5EF4-FFF2-40B4-BE49-F238E27FC236}">
                <a16:creationId xmlns:a16="http://schemas.microsoft.com/office/drawing/2014/main" id="{5DFB6E5B-FD4E-8763-C0CA-85B928003A75}"/>
              </a:ext>
            </a:extLst>
          </p:cNvPr>
          <p:cNvSpPr/>
          <p:nvPr/>
        </p:nvSpPr>
        <p:spPr>
          <a:xfrm rot="21010262">
            <a:off x="6151549" y="3132541"/>
            <a:ext cx="4482217" cy="907614"/>
          </a:xfrm>
          <a:prstGeom prst="curvedDownArrow">
            <a:avLst>
              <a:gd name="adj1" fmla="val 23364"/>
              <a:gd name="adj2" fmla="val 50000"/>
              <a:gd name="adj3" fmla="val 6058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48B01-1DD2-8282-9912-DA137295A82C}"/>
              </a:ext>
            </a:extLst>
          </p:cNvPr>
          <p:cNvSpPr txBox="1"/>
          <p:nvPr/>
        </p:nvSpPr>
        <p:spPr>
          <a:xfrm>
            <a:off x="9686306" y="3644667"/>
            <a:ext cx="25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Babylonia</a:t>
            </a: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8AD25FDE-7F5A-5936-82CC-B303D73AA018}"/>
              </a:ext>
            </a:extLst>
          </p:cNvPr>
          <p:cNvSpPr/>
          <p:nvPr/>
        </p:nvSpPr>
        <p:spPr>
          <a:xfrm rot="9769216">
            <a:off x="6417046" y="5428159"/>
            <a:ext cx="4780091" cy="1308332"/>
          </a:xfrm>
          <a:prstGeom prst="curvedDownArrow">
            <a:avLst>
              <a:gd name="adj1" fmla="val 25000"/>
              <a:gd name="adj2" fmla="val 62970"/>
              <a:gd name="adj3" fmla="val 53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624E27-0138-2FB0-7C52-C8A3BF447E3D}"/>
              </a:ext>
            </a:extLst>
          </p:cNvPr>
          <p:cNvSpPr txBox="1"/>
          <p:nvPr/>
        </p:nvSpPr>
        <p:spPr>
          <a:xfrm>
            <a:off x="5569999" y="2134723"/>
            <a:ext cx="2564598" cy="1077218"/>
          </a:xfrm>
          <a:prstGeom prst="rect">
            <a:avLst/>
          </a:prstGeom>
          <a:solidFill>
            <a:srgbClr val="28CD4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C0C0C0"/>
                </a:highlight>
              </a:rPr>
              <a:t>Babylon  Iraq</a:t>
            </a:r>
          </a:p>
          <a:p>
            <a:r>
              <a:rPr lang="en-US" sz="3200" b="1" dirty="0">
                <a:highlight>
                  <a:srgbClr val="C0C0C0"/>
                </a:highlight>
              </a:rPr>
              <a:t>Assyria  Syria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63648C-F4CF-D339-7F51-D9E821C5F482}"/>
              </a:ext>
            </a:extLst>
          </p:cNvPr>
          <p:cNvCxnSpPr/>
          <p:nvPr/>
        </p:nvCxnSpPr>
        <p:spPr>
          <a:xfrm>
            <a:off x="5676406" y="1793174"/>
            <a:ext cx="9455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8B4C2C-AC27-09CB-5FCE-25706555112D}"/>
              </a:ext>
            </a:extLst>
          </p:cNvPr>
          <p:cNvSpPr txBox="1"/>
          <p:nvPr/>
        </p:nvSpPr>
        <p:spPr>
          <a:xfrm>
            <a:off x="7232072" y="4751397"/>
            <a:ext cx="1805049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Remnant    of Jews</a:t>
            </a:r>
          </a:p>
          <a:p>
            <a:r>
              <a:rPr lang="en-US" sz="3200" dirty="0">
                <a:solidFill>
                  <a:schemeClr val="bg1"/>
                </a:solidFill>
              </a:rPr>
              <a:t> return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008E8-618E-AE6C-E07B-C89D4D3DB0B7}"/>
              </a:ext>
            </a:extLst>
          </p:cNvPr>
          <p:cNvSpPr txBox="1"/>
          <p:nvPr/>
        </p:nvSpPr>
        <p:spPr>
          <a:xfrm>
            <a:off x="9298379" y="2134723"/>
            <a:ext cx="228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606 </a:t>
            </a:r>
            <a:r>
              <a:rPr lang="en-US" sz="4000" dirty="0" err="1">
                <a:solidFill>
                  <a:schemeClr val="bg1"/>
                </a:solidFill>
              </a:rPr>
              <a:t>b.c.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14A8D1-E941-10A4-D9A4-9753CFEFC147}"/>
              </a:ext>
            </a:extLst>
          </p:cNvPr>
          <p:cNvSpPr txBox="1"/>
          <p:nvPr/>
        </p:nvSpPr>
        <p:spPr>
          <a:xfrm>
            <a:off x="9871438" y="6185677"/>
            <a:ext cx="228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536 </a:t>
            </a:r>
            <a:r>
              <a:rPr lang="en-US" sz="4000" dirty="0" err="1">
                <a:solidFill>
                  <a:schemeClr val="bg1"/>
                </a:solidFill>
              </a:rPr>
              <a:t>b.c.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C9FD-8206-45B6-F918-35D5153C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4049"/>
            <a:ext cx="12192000" cy="6907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E6AF9-AC7E-FD82-BE73-5CED0C4E8307}"/>
              </a:ext>
            </a:extLst>
          </p:cNvPr>
          <p:cNvSpPr txBox="1"/>
          <p:nvPr/>
        </p:nvSpPr>
        <p:spPr>
          <a:xfrm>
            <a:off x="683761" y="224193"/>
            <a:ext cx="4434504" cy="624786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4000" dirty="0">
                <a:solidFill>
                  <a:srgbClr val="00FB92"/>
                </a:solidFill>
              </a:rPr>
              <a:t>Kingdom of Judah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captured by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dirty="0">
                <a:solidFill>
                  <a:srgbClr val="FFC000"/>
                </a:solidFill>
              </a:rPr>
              <a:t>Babylonians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</a:t>
            </a:r>
            <a:r>
              <a:rPr lang="en-US" sz="4000" i="1" dirty="0">
                <a:solidFill>
                  <a:srgbClr val="FF8AD8"/>
                </a:solidFill>
              </a:rPr>
              <a:t>606 </a:t>
            </a:r>
            <a:r>
              <a:rPr lang="en-US" sz="4000" i="1" dirty="0" err="1">
                <a:solidFill>
                  <a:srgbClr val="FF8AD8"/>
                </a:solidFill>
              </a:rPr>
              <a:t>b.c.</a:t>
            </a:r>
            <a:endParaRPr lang="en-US" sz="4000" b="1" dirty="0">
              <a:solidFill>
                <a:srgbClr val="FF8AD8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 70 years later</a:t>
            </a: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i="1" dirty="0">
                <a:solidFill>
                  <a:srgbClr val="FF8AD8"/>
                </a:solidFill>
              </a:rPr>
              <a:t>   536 </a:t>
            </a:r>
            <a:r>
              <a:rPr lang="en-US" sz="4000" i="1" dirty="0" err="1">
                <a:solidFill>
                  <a:srgbClr val="FF8AD8"/>
                </a:solidFill>
              </a:rPr>
              <a:t>b.c.</a:t>
            </a:r>
            <a:r>
              <a:rPr lang="en-US" sz="4000" i="1" dirty="0">
                <a:solidFill>
                  <a:srgbClr val="FF8AD8"/>
                </a:solidFill>
              </a:rPr>
              <a:t> – 30 A.D.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>
                <a:solidFill>
                  <a:srgbClr val="FFC000"/>
                </a:solidFill>
              </a:rPr>
              <a:t>Failed to honor</a:t>
            </a:r>
          </a:p>
          <a:p>
            <a:r>
              <a:rPr lang="en-US" sz="4000" dirty="0">
                <a:solidFill>
                  <a:srgbClr val="FFC000"/>
                </a:solidFill>
              </a:rPr>
              <a:t>	   God</a:t>
            </a:r>
          </a:p>
        </p:txBody>
      </p:sp>
    </p:spTree>
    <p:extLst>
      <p:ext uri="{BB962C8B-B14F-4D97-AF65-F5344CB8AC3E}">
        <p14:creationId xmlns:p14="http://schemas.microsoft.com/office/powerpoint/2010/main" val="27263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C9FD-8206-45B6-F918-35D5153C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4049"/>
            <a:ext cx="12192000" cy="6907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E6AF9-AC7E-FD82-BE73-5CED0C4E8307}"/>
              </a:ext>
            </a:extLst>
          </p:cNvPr>
          <p:cNvSpPr txBox="1"/>
          <p:nvPr/>
        </p:nvSpPr>
        <p:spPr>
          <a:xfrm>
            <a:off x="683761" y="224193"/>
            <a:ext cx="4434504" cy="624786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4000" dirty="0">
                <a:solidFill>
                  <a:srgbClr val="00FB92"/>
                </a:solidFill>
              </a:rPr>
              <a:t>Kingdom of Judah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captured by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dirty="0">
                <a:solidFill>
                  <a:srgbClr val="FFC000"/>
                </a:solidFill>
              </a:rPr>
              <a:t>Babylonians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</a:t>
            </a:r>
            <a:r>
              <a:rPr lang="en-US" sz="4000" i="1" dirty="0">
                <a:solidFill>
                  <a:srgbClr val="FF8AD8"/>
                </a:solidFill>
              </a:rPr>
              <a:t>606 </a:t>
            </a:r>
            <a:r>
              <a:rPr lang="en-US" sz="4000" i="1" dirty="0" err="1">
                <a:solidFill>
                  <a:srgbClr val="FF8AD8"/>
                </a:solidFill>
              </a:rPr>
              <a:t>b.c.</a:t>
            </a:r>
            <a:endParaRPr lang="en-US" sz="4000" b="1" dirty="0">
              <a:solidFill>
                <a:srgbClr val="FF8AD8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 70 years later</a:t>
            </a: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i="1" dirty="0">
                <a:solidFill>
                  <a:srgbClr val="FF8AD8"/>
                </a:solidFill>
              </a:rPr>
              <a:t>   536 </a:t>
            </a:r>
            <a:r>
              <a:rPr lang="en-US" sz="4000" i="1" dirty="0" err="1">
                <a:solidFill>
                  <a:srgbClr val="FF8AD8"/>
                </a:solidFill>
              </a:rPr>
              <a:t>b.c.</a:t>
            </a:r>
            <a:r>
              <a:rPr lang="en-US" sz="4000" i="1" dirty="0">
                <a:solidFill>
                  <a:srgbClr val="FF8AD8"/>
                </a:solidFill>
              </a:rPr>
              <a:t> – 30 A.D.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</a:t>
            </a:r>
            <a:r>
              <a:rPr lang="en-US" sz="4000" dirty="0">
                <a:solidFill>
                  <a:srgbClr val="FFC000"/>
                </a:solidFill>
              </a:rPr>
              <a:t>Failed to honor</a:t>
            </a:r>
          </a:p>
          <a:p>
            <a:r>
              <a:rPr lang="en-US" sz="4000" dirty="0">
                <a:solidFill>
                  <a:srgbClr val="FFC000"/>
                </a:solidFill>
              </a:rPr>
              <a:t>	  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46B03-9007-1F31-6838-824167DE9C4B}"/>
              </a:ext>
            </a:extLst>
          </p:cNvPr>
          <p:cNvSpPr txBox="1"/>
          <p:nvPr/>
        </p:nvSpPr>
        <p:spPr>
          <a:xfrm>
            <a:off x="6568907" y="215615"/>
            <a:ext cx="4772027" cy="624786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4000" dirty="0">
                <a:solidFill>
                  <a:srgbClr val="00FB92"/>
                </a:solidFill>
              </a:rPr>
              <a:t>   Kingdom of Judah</a:t>
            </a:r>
          </a:p>
          <a:p>
            <a:r>
              <a:rPr lang="en-US" sz="4000" dirty="0">
                <a:solidFill>
                  <a:srgbClr val="FFC000"/>
                </a:solidFill>
              </a:rPr>
              <a:t>          </a:t>
            </a:r>
            <a:r>
              <a:rPr lang="en-US" sz="4000" dirty="0">
                <a:solidFill>
                  <a:schemeClr val="bg1"/>
                </a:solidFill>
              </a:rPr>
              <a:t>Jerusalem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 Temple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 Records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Totally Destroyed</a:t>
            </a:r>
            <a:r>
              <a:rPr lang="en-US" sz="4000" i="1" u="sng" dirty="0">
                <a:solidFill>
                  <a:srgbClr val="FFC000"/>
                </a:solidFill>
              </a:rPr>
              <a:t> 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 </a:t>
            </a:r>
            <a:r>
              <a:rPr lang="en-US" sz="4000" b="1" dirty="0">
                <a:solidFill>
                  <a:srgbClr val="FF85FF"/>
                </a:solidFill>
              </a:rPr>
              <a:t>70 A.D.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     </a:t>
            </a:r>
            <a:r>
              <a:rPr lang="en-US" sz="4000" b="1" dirty="0">
                <a:solidFill>
                  <a:srgbClr val="FFFF00"/>
                </a:solidFill>
              </a:rPr>
              <a:t>Matt 24, Mk 13,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	    Luke 21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62DD9A-81EB-236F-DB09-F7EE851937F7}"/>
              </a:ext>
            </a:extLst>
          </p:cNvPr>
          <p:cNvSpPr/>
          <p:nvPr/>
        </p:nvSpPr>
        <p:spPr>
          <a:xfrm>
            <a:off x="7612084" y="3598223"/>
            <a:ext cx="2125682" cy="12231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4E743B-D63A-7943-AB24-9C66D78DCD55}"/>
              </a:ext>
            </a:extLst>
          </p:cNvPr>
          <p:cNvCxnSpPr/>
          <p:nvPr/>
        </p:nvCxnSpPr>
        <p:spPr>
          <a:xfrm>
            <a:off x="4821382" y="4239491"/>
            <a:ext cx="2458192" cy="0"/>
          </a:xfrm>
          <a:prstGeom prst="straightConnector1">
            <a:avLst/>
          </a:prstGeom>
          <a:ln w="76200"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7D77A-EF13-9264-84A9-67FBC26C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10044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2E87D-AC1F-5051-37A0-6481DB7414A7}"/>
              </a:ext>
            </a:extLst>
          </p:cNvPr>
          <p:cNvSpPr txBox="1"/>
          <p:nvPr/>
        </p:nvSpPr>
        <p:spPr>
          <a:xfrm>
            <a:off x="0" y="7074765"/>
            <a:ext cx="12192000" cy="23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hristipedia.miraheze.org/wiki/Eb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E4ACC-D627-E7B7-297A-4BC8DBD06AAE}"/>
              </a:ext>
            </a:extLst>
          </p:cNvPr>
          <p:cNvSpPr txBox="1"/>
          <p:nvPr/>
        </p:nvSpPr>
        <p:spPr>
          <a:xfrm>
            <a:off x="4593771" y="5225143"/>
            <a:ext cx="3004457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Valley of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Shechem</a:t>
            </a:r>
          </a:p>
        </p:txBody>
      </p:sp>
    </p:spTree>
    <p:extLst>
      <p:ext uri="{BB962C8B-B14F-4D97-AF65-F5344CB8AC3E}">
        <p14:creationId xmlns:p14="http://schemas.microsoft.com/office/powerpoint/2010/main" val="1085662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8D6A0-6F96-1B11-1ACB-5BFB419D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B45400-5ECF-08A8-F13D-F180432655CB}"/>
              </a:ext>
            </a:extLst>
          </p:cNvPr>
          <p:cNvSpPr txBox="1"/>
          <p:nvPr/>
        </p:nvSpPr>
        <p:spPr>
          <a:xfrm>
            <a:off x="1496291" y="395600"/>
            <a:ext cx="9429008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 Why the continued hatred of “Jews?”</a:t>
            </a:r>
          </a:p>
        </p:txBody>
      </p:sp>
    </p:spTree>
    <p:extLst>
      <p:ext uri="{BB962C8B-B14F-4D97-AF65-F5344CB8AC3E}">
        <p14:creationId xmlns:p14="http://schemas.microsoft.com/office/powerpoint/2010/main" val="259800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8D6A0-6F96-1B11-1ACB-5BFB419D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9843C-9F04-A3FA-6152-297D2F506D8F}"/>
              </a:ext>
            </a:extLst>
          </p:cNvPr>
          <p:cNvSpPr txBox="1"/>
          <p:nvPr/>
        </p:nvSpPr>
        <p:spPr>
          <a:xfrm>
            <a:off x="985652" y="831273"/>
            <a:ext cx="10450286" cy="5016758"/>
          </a:xfrm>
          <a:prstGeom prst="rect">
            <a:avLst/>
          </a:prstGeom>
          <a:solidFill>
            <a:srgbClr val="23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“And you shall become an astonishment 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 	thing of horror), </a:t>
            </a:r>
            <a:r>
              <a:rPr lang="en-US" sz="4000" dirty="0">
                <a:solidFill>
                  <a:schemeClr val="bg1"/>
                </a:solidFill>
              </a:rPr>
              <a:t>a proverb, and a byword 	among all the nations where the Lord will 	drive you.</a:t>
            </a:r>
          </a:p>
          <a:p>
            <a:r>
              <a:rPr lang="en-US" sz="4000" dirty="0">
                <a:solidFill>
                  <a:schemeClr val="bg1"/>
                </a:solidFill>
              </a:rPr>
              <a:t>	And they 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(these curses) </a:t>
            </a:r>
            <a:r>
              <a:rPr lang="en-US" sz="4000" dirty="0">
                <a:solidFill>
                  <a:schemeClr val="bg1"/>
                </a:solidFill>
              </a:rPr>
              <a:t>shall be upon you for 	a sign and a wonder, and on your 	descendants forever.”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</a:t>
            </a:r>
            <a:r>
              <a:rPr lang="en-US" sz="4000" dirty="0">
                <a:solidFill>
                  <a:srgbClr val="00FB92"/>
                </a:solidFill>
              </a:rPr>
              <a:t>- Deuteronomy 28:37, 46</a:t>
            </a:r>
          </a:p>
        </p:txBody>
      </p:sp>
    </p:spTree>
    <p:extLst>
      <p:ext uri="{BB962C8B-B14F-4D97-AF65-F5344CB8AC3E}">
        <p14:creationId xmlns:p14="http://schemas.microsoft.com/office/powerpoint/2010/main" val="177288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902DB-4551-F401-51FA-24FFB3E65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" y="-371475"/>
            <a:ext cx="12176760" cy="7610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502E4-DADF-F820-F978-73C8C352021C}"/>
              </a:ext>
            </a:extLst>
          </p:cNvPr>
          <p:cNvSpPr txBox="1"/>
          <p:nvPr/>
        </p:nvSpPr>
        <p:spPr>
          <a:xfrm>
            <a:off x="723900" y="1131310"/>
            <a:ext cx="10744200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“For he is not a Jew who is one outwardly, nor is that circumcision which is outward in the flesh;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but he is a Jew who is one inwardly, and the circumcision is that of the heart, in the Spirit </a:t>
            </a:r>
            <a:r>
              <a:rPr lang="en-US" sz="4000" i="1" dirty="0">
                <a:solidFill>
                  <a:srgbClr val="FFFF00"/>
                </a:solidFill>
              </a:rPr>
              <a:t>(New law), </a:t>
            </a:r>
            <a:r>
              <a:rPr lang="en-US" sz="4000" dirty="0">
                <a:solidFill>
                  <a:schemeClr val="bg1"/>
                </a:solidFill>
              </a:rPr>
              <a:t>and not in the letter </a:t>
            </a:r>
            <a:r>
              <a:rPr lang="en-US" sz="4000" i="1" dirty="0">
                <a:solidFill>
                  <a:srgbClr val="FFFF00"/>
                </a:solidFill>
              </a:rPr>
              <a:t>(Old law), </a:t>
            </a:r>
            <a:r>
              <a:rPr lang="en-US" sz="4000" dirty="0">
                <a:solidFill>
                  <a:schemeClr val="bg1"/>
                </a:solidFill>
              </a:rPr>
              <a:t>whose praise </a:t>
            </a:r>
            <a:r>
              <a:rPr lang="en-US" sz="4000" i="1" dirty="0">
                <a:solidFill>
                  <a:srgbClr val="00FB92"/>
                </a:solidFill>
              </a:rPr>
              <a:t>(Jew = praise) </a:t>
            </a:r>
            <a:r>
              <a:rPr lang="en-US" sz="4000" dirty="0">
                <a:solidFill>
                  <a:schemeClr val="bg1"/>
                </a:solidFill>
              </a:rPr>
              <a:t>is not from men but from God.”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				</a:t>
            </a:r>
            <a:r>
              <a:rPr lang="en-US" sz="4000" dirty="0">
                <a:solidFill>
                  <a:srgbClr val="FFC000"/>
                </a:solidFill>
              </a:rPr>
              <a:t>- Romans 2:28,29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01E94-2D40-EA84-08F8-63E3D74F442E}"/>
              </a:ext>
            </a:extLst>
          </p:cNvPr>
          <p:cNvSpPr txBox="1"/>
          <p:nvPr/>
        </p:nvSpPr>
        <p:spPr>
          <a:xfrm>
            <a:off x="723900" y="95003"/>
            <a:ext cx="1041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C0C0C0"/>
                </a:highlight>
              </a:rPr>
              <a:t>So who is a real Jew?</a:t>
            </a:r>
          </a:p>
        </p:txBody>
      </p:sp>
    </p:spTree>
    <p:extLst>
      <p:ext uri="{BB962C8B-B14F-4D97-AF65-F5344CB8AC3E}">
        <p14:creationId xmlns:p14="http://schemas.microsoft.com/office/powerpoint/2010/main" val="303940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902DB-4551-F401-51FA-24FFB3E65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" y="-371475"/>
            <a:ext cx="12176760" cy="76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7D77A-EF13-9264-84A9-67FBC26C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10044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2E87D-AC1F-5051-37A0-6481DB7414A7}"/>
              </a:ext>
            </a:extLst>
          </p:cNvPr>
          <p:cNvSpPr txBox="1"/>
          <p:nvPr/>
        </p:nvSpPr>
        <p:spPr>
          <a:xfrm>
            <a:off x="0" y="7074765"/>
            <a:ext cx="12192000" cy="23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hristipedia.miraheze.org/wiki/Eb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E4ACC-D627-E7B7-297A-4BC8DBD06AAE}"/>
              </a:ext>
            </a:extLst>
          </p:cNvPr>
          <p:cNvSpPr txBox="1"/>
          <p:nvPr/>
        </p:nvSpPr>
        <p:spPr>
          <a:xfrm>
            <a:off x="4593771" y="5225143"/>
            <a:ext cx="3004457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Valley of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Shechem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CF7CC-FB17-3E89-6785-FA155842D1D5}"/>
              </a:ext>
            </a:extLst>
          </p:cNvPr>
          <p:cNvSpPr txBox="1"/>
          <p:nvPr/>
        </p:nvSpPr>
        <p:spPr>
          <a:xfrm>
            <a:off x="9524010" y="1876301"/>
            <a:ext cx="2339439" cy="6412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Mt. </a:t>
            </a:r>
            <a:r>
              <a:rPr lang="en-US" sz="3600" dirty="0" err="1">
                <a:solidFill>
                  <a:schemeClr val="bg1"/>
                </a:solidFill>
              </a:rPr>
              <a:t>Ebal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0A194-BEF5-0FB1-E08F-BA51E2B67842}"/>
              </a:ext>
            </a:extLst>
          </p:cNvPr>
          <p:cNvSpPr txBox="1"/>
          <p:nvPr/>
        </p:nvSpPr>
        <p:spPr>
          <a:xfrm>
            <a:off x="93023" y="1876301"/>
            <a:ext cx="2472047" cy="6412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Mt. Gerizim</a:t>
            </a:r>
          </a:p>
        </p:txBody>
      </p:sp>
    </p:spTree>
    <p:extLst>
      <p:ext uri="{BB962C8B-B14F-4D97-AF65-F5344CB8AC3E}">
        <p14:creationId xmlns:p14="http://schemas.microsoft.com/office/powerpoint/2010/main" val="206626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7D77A-EF13-9264-84A9-67FBC26C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10044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2E87D-AC1F-5051-37A0-6481DB7414A7}"/>
              </a:ext>
            </a:extLst>
          </p:cNvPr>
          <p:cNvSpPr txBox="1"/>
          <p:nvPr/>
        </p:nvSpPr>
        <p:spPr>
          <a:xfrm>
            <a:off x="0" y="7074765"/>
            <a:ext cx="12192000" cy="23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hristipedia.miraheze.org/wiki/Eb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61304-8C37-687F-0F18-079935F158B4}"/>
              </a:ext>
            </a:extLst>
          </p:cNvPr>
          <p:cNvSpPr txBox="1"/>
          <p:nvPr/>
        </p:nvSpPr>
        <p:spPr>
          <a:xfrm>
            <a:off x="3752603" y="617517"/>
            <a:ext cx="4405745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Deuteronomy  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E4ACC-D627-E7B7-297A-4BC8DBD06AAE}"/>
              </a:ext>
            </a:extLst>
          </p:cNvPr>
          <p:cNvSpPr txBox="1"/>
          <p:nvPr/>
        </p:nvSpPr>
        <p:spPr>
          <a:xfrm>
            <a:off x="4593771" y="5225143"/>
            <a:ext cx="3004457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Valley of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Shechem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CF7CC-FB17-3E89-6785-FA155842D1D5}"/>
              </a:ext>
            </a:extLst>
          </p:cNvPr>
          <p:cNvSpPr txBox="1"/>
          <p:nvPr/>
        </p:nvSpPr>
        <p:spPr>
          <a:xfrm>
            <a:off x="9524010" y="1876301"/>
            <a:ext cx="2339439" cy="6412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Mt. </a:t>
            </a:r>
            <a:r>
              <a:rPr lang="en-US" sz="3600" dirty="0" err="1">
                <a:solidFill>
                  <a:schemeClr val="bg1"/>
                </a:solidFill>
              </a:rPr>
              <a:t>Ebal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0A194-BEF5-0FB1-E08F-BA51E2B67842}"/>
              </a:ext>
            </a:extLst>
          </p:cNvPr>
          <p:cNvSpPr txBox="1"/>
          <p:nvPr/>
        </p:nvSpPr>
        <p:spPr>
          <a:xfrm>
            <a:off x="93023" y="1876301"/>
            <a:ext cx="2472047" cy="6412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Mt. Gerizim</a:t>
            </a:r>
          </a:p>
        </p:txBody>
      </p:sp>
    </p:spTree>
    <p:extLst>
      <p:ext uri="{BB962C8B-B14F-4D97-AF65-F5344CB8AC3E}">
        <p14:creationId xmlns:p14="http://schemas.microsoft.com/office/powerpoint/2010/main" val="55936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7D77A-EF13-9264-84A9-67FBC26C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10044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2E87D-AC1F-5051-37A0-6481DB7414A7}"/>
              </a:ext>
            </a:extLst>
          </p:cNvPr>
          <p:cNvSpPr txBox="1"/>
          <p:nvPr/>
        </p:nvSpPr>
        <p:spPr>
          <a:xfrm>
            <a:off x="0" y="7074765"/>
            <a:ext cx="12192000" cy="23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hristipedia.miraheze.org/wiki/Eb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61304-8C37-687F-0F18-079935F158B4}"/>
              </a:ext>
            </a:extLst>
          </p:cNvPr>
          <p:cNvSpPr txBox="1"/>
          <p:nvPr/>
        </p:nvSpPr>
        <p:spPr>
          <a:xfrm>
            <a:off x="3752603" y="617517"/>
            <a:ext cx="4405745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Deuteronomy  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E4ACC-D627-E7B7-297A-4BC8DBD06AAE}"/>
              </a:ext>
            </a:extLst>
          </p:cNvPr>
          <p:cNvSpPr txBox="1"/>
          <p:nvPr/>
        </p:nvSpPr>
        <p:spPr>
          <a:xfrm>
            <a:off x="4593771" y="5225143"/>
            <a:ext cx="3004457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Valley of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Shechem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CF7CC-FB17-3E89-6785-FA155842D1D5}"/>
              </a:ext>
            </a:extLst>
          </p:cNvPr>
          <p:cNvSpPr txBox="1"/>
          <p:nvPr/>
        </p:nvSpPr>
        <p:spPr>
          <a:xfrm>
            <a:off x="9524010" y="1876301"/>
            <a:ext cx="2339439" cy="6412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Mt. </a:t>
            </a:r>
            <a:r>
              <a:rPr lang="en-US" sz="3600" dirty="0" err="1">
                <a:solidFill>
                  <a:schemeClr val="bg1"/>
                </a:solidFill>
              </a:rPr>
              <a:t>Ebal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0A194-BEF5-0FB1-E08F-BA51E2B67842}"/>
              </a:ext>
            </a:extLst>
          </p:cNvPr>
          <p:cNvSpPr txBox="1"/>
          <p:nvPr/>
        </p:nvSpPr>
        <p:spPr>
          <a:xfrm>
            <a:off x="93023" y="1876301"/>
            <a:ext cx="2472047" cy="6412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Mt. Gerizim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F3834-51DC-5036-0A99-6DA709704A55}"/>
              </a:ext>
            </a:extLst>
          </p:cNvPr>
          <p:cNvSpPr txBox="1"/>
          <p:nvPr/>
        </p:nvSpPr>
        <p:spPr>
          <a:xfrm>
            <a:off x="178130" y="2755075"/>
            <a:ext cx="179317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Simeon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Levi</a:t>
            </a:r>
          </a:p>
          <a:p>
            <a:r>
              <a:rPr lang="en-US" sz="3200" dirty="0">
                <a:solidFill>
                  <a:srgbClr val="FFC000"/>
                </a:solidFill>
              </a:rPr>
              <a:t>Judah</a:t>
            </a:r>
          </a:p>
          <a:p>
            <a:r>
              <a:rPr lang="en-US" sz="3200" dirty="0">
                <a:solidFill>
                  <a:srgbClr val="FFC000"/>
                </a:solidFill>
              </a:rPr>
              <a:t>Issachar</a:t>
            </a:r>
          </a:p>
          <a:p>
            <a:r>
              <a:rPr lang="en-US" sz="3200" dirty="0">
                <a:solidFill>
                  <a:srgbClr val="FFC000"/>
                </a:solidFill>
              </a:rPr>
              <a:t>Joseph</a:t>
            </a:r>
          </a:p>
          <a:p>
            <a:r>
              <a:rPr lang="en-US" sz="3200" dirty="0">
                <a:solidFill>
                  <a:srgbClr val="FFC000"/>
                </a:solidFill>
              </a:rPr>
              <a:t>Benjamin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B931E-9AF7-C993-0017-E1D8EB3A3342}"/>
              </a:ext>
            </a:extLst>
          </p:cNvPr>
          <p:cNvSpPr txBox="1"/>
          <p:nvPr/>
        </p:nvSpPr>
        <p:spPr>
          <a:xfrm>
            <a:off x="9797142" y="2753095"/>
            <a:ext cx="179317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Reuben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Gad</a:t>
            </a:r>
          </a:p>
          <a:p>
            <a:r>
              <a:rPr lang="en-US" sz="3200" dirty="0">
                <a:solidFill>
                  <a:srgbClr val="FFC000"/>
                </a:solidFill>
              </a:rPr>
              <a:t>Asher</a:t>
            </a:r>
          </a:p>
          <a:p>
            <a:r>
              <a:rPr lang="en-US" sz="3200" dirty="0">
                <a:solidFill>
                  <a:srgbClr val="FFC000"/>
                </a:solidFill>
              </a:rPr>
              <a:t>Zebulun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Dan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Naphtali</a:t>
            </a:r>
          </a:p>
        </p:txBody>
      </p:sp>
    </p:spTree>
    <p:extLst>
      <p:ext uri="{BB962C8B-B14F-4D97-AF65-F5344CB8AC3E}">
        <p14:creationId xmlns:p14="http://schemas.microsoft.com/office/powerpoint/2010/main" val="408839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38EF7-A697-9892-4C82-5797AE8C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9060" y="-1357313"/>
            <a:ext cx="6299836" cy="8215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F0680-0A2D-3376-323A-10FA06375F4C}"/>
              </a:ext>
            </a:extLst>
          </p:cNvPr>
          <p:cNvSpPr txBox="1"/>
          <p:nvPr/>
        </p:nvSpPr>
        <p:spPr>
          <a:xfrm>
            <a:off x="500064" y="242888"/>
            <a:ext cx="48720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Deut</a:t>
            </a:r>
            <a:r>
              <a:rPr lang="en-US" sz="3600" b="1" dirty="0">
                <a:solidFill>
                  <a:srgbClr val="FFFF00"/>
                </a:solidFill>
              </a:rPr>
              <a:t> 28:1-14 – Blessings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“…these blessings shall</a:t>
            </a:r>
          </a:p>
          <a:p>
            <a:r>
              <a:rPr lang="en-US" sz="3600" dirty="0">
                <a:solidFill>
                  <a:schemeClr val="bg1"/>
                </a:solidFill>
              </a:rPr>
              <a:t>overtake you, because you obey the voice of the Lord your God…the Lord shall establish you as a holy people to Himself…The Lord will open to you His good treasure…if you heed the commandments of Lord”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EF9DD-C7C2-E2B3-3322-BCC294D1CD8B}"/>
              </a:ext>
            </a:extLst>
          </p:cNvPr>
          <p:cNvSpPr txBox="1"/>
          <p:nvPr/>
        </p:nvSpPr>
        <p:spPr>
          <a:xfrm>
            <a:off x="6210795" y="0"/>
            <a:ext cx="5981205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4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38EF7-A697-9892-4C82-5797AE8C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9060" y="-1357313"/>
            <a:ext cx="6299836" cy="8215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F0680-0A2D-3376-323A-10FA06375F4C}"/>
              </a:ext>
            </a:extLst>
          </p:cNvPr>
          <p:cNvSpPr txBox="1"/>
          <p:nvPr/>
        </p:nvSpPr>
        <p:spPr>
          <a:xfrm>
            <a:off x="500064" y="242888"/>
            <a:ext cx="48720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Deut</a:t>
            </a:r>
            <a:r>
              <a:rPr lang="en-US" sz="3600" b="1" dirty="0">
                <a:solidFill>
                  <a:srgbClr val="FFFF00"/>
                </a:solidFill>
              </a:rPr>
              <a:t> 28:1-14 – Blessings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“…these blessings shall</a:t>
            </a:r>
          </a:p>
          <a:p>
            <a:r>
              <a:rPr lang="en-US" sz="3600" dirty="0">
                <a:solidFill>
                  <a:schemeClr val="bg1"/>
                </a:solidFill>
              </a:rPr>
              <a:t>overtake you, because you obey the voice of the Lord your God…the Lord shall establish you as a holy people to Himself…The Lord will open to you His good treasure…if you heed the commandments of Lord”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EF9DD-C7C2-E2B3-3322-BCC294D1CD8B}"/>
              </a:ext>
            </a:extLst>
          </p:cNvPr>
          <p:cNvSpPr txBox="1"/>
          <p:nvPr/>
        </p:nvSpPr>
        <p:spPr>
          <a:xfrm>
            <a:off x="6210795" y="0"/>
            <a:ext cx="5981205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93140-1C21-0A43-53E9-4AAB108B223E}"/>
              </a:ext>
            </a:extLst>
          </p:cNvPr>
          <p:cNvSpPr txBox="1"/>
          <p:nvPr/>
        </p:nvSpPr>
        <p:spPr>
          <a:xfrm>
            <a:off x="6760370" y="252413"/>
            <a:ext cx="48720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</a:rPr>
              <a:t>Deut</a:t>
            </a:r>
            <a:r>
              <a:rPr lang="en-US" sz="3600" b="1" dirty="0">
                <a:solidFill>
                  <a:srgbClr val="FFC000"/>
                </a:solidFill>
              </a:rPr>
              <a:t> 28:15-68 - Cursing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“…you shall become troublesome to all the kingdoms of the earth… you shall become an astonishment, a proverb,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byword among the nations. They, shall be upon you for a sign and a wonder, and on your descendants forever.”</a:t>
            </a:r>
          </a:p>
        </p:txBody>
      </p:sp>
    </p:spTree>
    <p:extLst>
      <p:ext uri="{BB962C8B-B14F-4D97-AF65-F5344CB8AC3E}">
        <p14:creationId xmlns:p14="http://schemas.microsoft.com/office/powerpoint/2010/main" val="84139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C9FD-8206-45B6-F918-35D5153C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4049"/>
            <a:ext cx="12192000" cy="6907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A8637-C22B-487F-5B54-3FA17B6166A6}"/>
              </a:ext>
            </a:extLst>
          </p:cNvPr>
          <p:cNvSpPr txBox="1"/>
          <p:nvPr/>
        </p:nvSpPr>
        <p:spPr>
          <a:xfrm>
            <a:off x="200025" y="200025"/>
            <a:ext cx="4757738" cy="6370975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4000" dirty="0">
                <a:solidFill>
                  <a:srgbClr val="FFC000"/>
                </a:solidFill>
              </a:rPr>
              <a:t>Nation of Israel </a:t>
            </a:r>
          </a:p>
          <a:p>
            <a:r>
              <a:rPr lang="en-US" sz="4000" dirty="0">
                <a:solidFill>
                  <a:srgbClr val="FFC000"/>
                </a:solidFill>
              </a:rPr>
              <a:t>       </a:t>
            </a:r>
            <a:r>
              <a:rPr lang="en-US" sz="4000" dirty="0">
                <a:solidFill>
                  <a:schemeClr val="bg1"/>
                </a:solidFill>
              </a:rPr>
              <a:t>Entered the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Promised Land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	   Feared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by all nations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  <a:p>
            <a:r>
              <a:rPr lang="en-US" sz="3200" dirty="0">
                <a:solidFill>
                  <a:schemeClr val="bg1"/>
                </a:solidFill>
              </a:rPr>
              <a:t>  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070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C9FD-8206-45B6-F918-35D5153C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4049"/>
            <a:ext cx="12192000" cy="6907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A8637-C22B-487F-5B54-3FA17B6166A6}"/>
              </a:ext>
            </a:extLst>
          </p:cNvPr>
          <p:cNvSpPr txBox="1"/>
          <p:nvPr/>
        </p:nvSpPr>
        <p:spPr>
          <a:xfrm>
            <a:off x="200025" y="200025"/>
            <a:ext cx="4757738" cy="6370975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4000" dirty="0">
                <a:solidFill>
                  <a:srgbClr val="FFC000"/>
                </a:solidFill>
              </a:rPr>
              <a:t>Nation of Israel </a:t>
            </a:r>
          </a:p>
          <a:p>
            <a:r>
              <a:rPr lang="en-US" sz="4000" dirty="0">
                <a:solidFill>
                  <a:srgbClr val="FFC000"/>
                </a:solidFill>
              </a:rPr>
              <a:t>       </a:t>
            </a:r>
            <a:r>
              <a:rPr lang="en-US" sz="4000" dirty="0">
                <a:solidFill>
                  <a:schemeClr val="bg1"/>
                </a:solidFill>
              </a:rPr>
              <a:t>Entered the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Promised Land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      Feared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by all nations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4000" dirty="0">
                <a:solidFill>
                  <a:schemeClr val="bg1"/>
                </a:solidFill>
              </a:rPr>
              <a:t>Kingdom Divided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960B92E6-1745-731A-1E41-37D30B3017F9}"/>
              </a:ext>
            </a:extLst>
          </p:cNvPr>
          <p:cNvSpPr/>
          <p:nvPr/>
        </p:nvSpPr>
        <p:spPr>
          <a:xfrm>
            <a:off x="3059629" y="4083209"/>
            <a:ext cx="2683824" cy="451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AF36A-E542-BE7C-532E-466E48F0B023}"/>
              </a:ext>
            </a:extLst>
          </p:cNvPr>
          <p:cNvSpPr txBox="1"/>
          <p:nvPr/>
        </p:nvSpPr>
        <p:spPr>
          <a:xfrm>
            <a:off x="6576828" y="2108239"/>
            <a:ext cx="4781797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70000"/>
                </a:solidFill>
              </a:rPr>
              <a:t>Drawn away from God to worship pagan idols…</a:t>
            </a:r>
          </a:p>
          <a:p>
            <a:r>
              <a:rPr lang="en-US" sz="4000" dirty="0">
                <a:solidFill>
                  <a:srgbClr val="670000"/>
                </a:solidFill>
              </a:rPr>
              <a:t>         </a:t>
            </a:r>
            <a:r>
              <a:rPr lang="en-US" sz="4000" b="1" i="1" dirty="0">
                <a:solidFill>
                  <a:srgbClr val="670000"/>
                </a:solidFill>
              </a:rPr>
              <a:t>REPEATEDLY…</a:t>
            </a:r>
          </a:p>
          <a:p>
            <a:r>
              <a:rPr lang="en-US" sz="4000" dirty="0">
                <a:solidFill>
                  <a:srgbClr val="670000"/>
                </a:solidFill>
              </a:rPr>
              <a:t>	  Generation </a:t>
            </a:r>
          </a:p>
          <a:p>
            <a:r>
              <a:rPr lang="en-US" sz="4000" dirty="0">
                <a:solidFill>
                  <a:srgbClr val="670000"/>
                </a:solidFill>
              </a:rPr>
              <a:t>		after </a:t>
            </a:r>
          </a:p>
          <a:p>
            <a:r>
              <a:rPr lang="en-US" sz="4000" dirty="0">
                <a:solidFill>
                  <a:srgbClr val="670000"/>
                </a:solidFill>
              </a:rPr>
              <a:t>	  Generation</a:t>
            </a:r>
          </a:p>
        </p:txBody>
      </p:sp>
    </p:spTree>
    <p:extLst>
      <p:ext uri="{BB962C8B-B14F-4D97-AF65-F5344CB8AC3E}">
        <p14:creationId xmlns:p14="http://schemas.microsoft.com/office/powerpoint/2010/main" val="283607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8104</TotalTime>
  <Words>858</Words>
  <Application>Microsoft Macintosh PowerPoint</Application>
  <PresentationFormat>Widescreen</PresentationFormat>
  <Paragraphs>358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Marrs</dc:creator>
  <cp:lastModifiedBy>Dewey Marrs</cp:lastModifiedBy>
  <cp:revision>26</cp:revision>
  <dcterms:created xsi:type="dcterms:W3CDTF">2023-10-31T00:06:52Z</dcterms:created>
  <dcterms:modified xsi:type="dcterms:W3CDTF">2023-11-05T15:11:24Z</dcterms:modified>
</cp:coreProperties>
</file>