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73" r:id="rId5"/>
    <p:sldId id="259" r:id="rId6"/>
    <p:sldId id="266" r:id="rId7"/>
    <p:sldId id="261" r:id="rId8"/>
    <p:sldId id="263" r:id="rId9"/>
    <p:sldId id="264" r:id="rId10"/>
    <p:sldId id="268" r:id="rId11"/>
    <p:sldId id="269" r:id="rId12"/>
    <p:sldId id="271" r:id="rId13"/>
    <p:sldId id="262" r:id="rId14"/>
    <p:sldId id="267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451E-3493-3E7A-FCEF-894CD1138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2E4FA-B71B-439C-FC30-ABA99FDE4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CF77-779E-8452-C581-F081FBA4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39070-B5E6-C226-7CEA-06B1D813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472BD-FFC6-D705-0AFD-F868BA04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943D-7C4F-6A10-C610-4509F683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1FACE-7AEB-6D26-088A-5FECA3326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23A37-95E4-3C33-B859-82EBF45C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9478E-C078-C446-61A6-B39DF390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816D-229F-C9CB-CDCB-7941AAE0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5ECD4-58C7-BFB6-1A38-AFE228ADA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C13F8-18E1-9EC5-61D6-A4589A36A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AD298-0564-4238-6DD5-C02C911C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BE572-A78D-D236-0859-E57D1BB1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CCFDE-18CF-58EC-2ED4-2175B411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9FBC-C087-9D37-301D-34AFD98D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EA30-1225-AF2D-85FC-71350A06D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FE1E2-54DE-AA04-82D0-C37D0271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A3E89-59C7-DD43-1E0A-F355BAE0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039F2-D6B0-882F-3113-3FE88DBF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9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5079-1666-78C0-7D1A-EA3284BB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6ABEE-B405-CEA1-E920-B99A27F6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29406-41BC-6B31-231E-2B76E898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19FC-3838-88EA-16C3-B752CCE5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78EA-4AF9-40B2-A86A-17126209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9DF1-67B4-CC42-F177-39EDB810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877E7-CA74-3E0D-BB4A-4371D0E7D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C740E-CDBC-7A76-64E7-0D90B8D04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D0483-E4F0-118A-264A-023ED710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F09C1-F044-A73D-2E6C-FCB1EA6A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89935-8C10-64BE-81A8-DF42C7FE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3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5028-9A23-B5B4-013C-40B05F8B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7DBAC-3A4B-66AC-1626-7CD4FBA7B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81724-3E6F-972A-0B57-8CC031AFF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AC041-C0ED-6B74-7F54-E30F3D077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04AD1-F9CC-D51A-EA5A-E6DA276EB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848A4-49FB-E8AE-F095-638B850B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1817B-0A35-E56E-2E8A-2968D651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F0F3C-1082-B2D7-CE07-105893C7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7EF4-A50D-74AB-8923-6A5C87A3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BC40B-3396-27EF-5EE1-49E49C21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18EA4-3B5A-74DB-CBB8-97CB4BB3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52F4D-8EE9-2D71-2C64-BCDBACA0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3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68653A-40F7-1BD9-7BEA-17CC9D13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E454D-E97B-F1DB-FEA9-5B620D1C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75F8D-BD6D-FB89-1139-768FBA67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45D7-FBFE-9326-FD10-6B5AFD9B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A03D4-9D4F-CC4C-B4B9-DF9A917F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0D9B4-571F-24B2-5E4B-1652C9BB1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DB77A-5863-57CC-6944-66F4ECD0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9CCC7-7AC9-0367-9A0C-15E438A3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866C3-4E86-BB71-5504-918DDDA8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7F27-29E9-4206-FBA5-EE67E216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ACB42-7B8A-FA43-73F8-B713EA96A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9CBCD-D2C5-6D1E-CEA2-DA6B0D4A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8FE4F-D6C1-A0AE-1A3C-69E41330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B13D7-7312-B0B1-C113-279374AD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C7502-83A2-D711-E804-91A37DF3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29052-07F0-B132-8F04-1D383DA3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D6C5B-71B6-E1F6-CB09-12D458829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9C461-1A91-F62E-4852-ECA137672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62FB-0D97-F347-A771-13966160537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DDD16-3D60-D50E-D4C3-7778670DC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820BC-74FA-7F3A-CB65-1A6CC252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29F9-53AB-9344-B4EE-2245CACE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arometer-png/download/3135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jason_coleman/207362269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4262&amp;picture=blue-smooth-seamless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AE362-B00B-FE66-20DC-80DCFCD42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188" y="458787"/>
            <a:ext cx="5584825" cy="558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E11EB-CBF1-2448-08B8-B456C13A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11426" y="458788"/>
            <a:ext cx="7446432" cy="55848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412024-80C4-6BB8-2912-256EF7875316}"/>
              </a:ext>
            </a:extLst>
          </p:cNvPr>
          <p:cNvSpPr txBox="1"/>
          <p:nvPr/>
        </p:nvSpPr>
        <p:spPr>
          <a:xfrm>
            <a:off x="5811427" y="458787"/>
            <a:ext cx="1003712" cy="5584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6747C0-74CA-6400-ED74-95AB27ED859A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Does having a good conscience make us right?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442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6747C0-74CA-6400-ED74-95AB27ED859A}"/>
              </a:ext>
            </a:extLst>
          </p:cNvPr>
          <p:cNvSpPr txBox="1"/>
          <p:nvPr/>
        </p:nvSpPr>
        <p:spPr>
          <a:xfrm>
            <a:off x="0" y="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Does having a good conscience make us right?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>
                <a:solidFill>
                  <a:srgbClr val="FFC000"/>
                </a:solidFill>
              </a:rPr>
              <a:t>Acts 23:1 </a:t>
            </a:r>
            <a:r>
              <a:rPr lang="en-US" sz="4000" dirty="0">
                <a:solidFill>
                  <a:schemeClr val="bg1"/>
                </a:solidFill>
              </a:rPr>
              <a:t>– “I have lived in all good conscience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	before God until this day.”</a:t>
            </a:r>
          </a:p>
        </p:txBody>
      </p:sp>
    </p:spTree>
    <p:extLst>
      <p:ext uri="{BB962C8B-B14F-4D97-AF65-F5344CB8AC3E}">
        <p14:creationId xmlns:p14="http://schemas.microsoft.com/office/powerpoint/2010/main" val="15896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203B34-8002-C197-8232-B8F29EFB5801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Definition of a mature faith – </a:t>
            </a:r>
            <a:r>
              <a:rPr lang="en-US" sz="4000" dirty="0">
                <a:solidFill>
                  <a:srgbClr val="FFC000"/>
                </a:solidFill>
              </a:rPr>
              <a:t>Hebrews 5:13,14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     Those who exercise (use) their senses 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to discern between good and evil</a:t>
            </a:r>
          </a:p>
        </p:txBody>
      </p:sp>
    </p:spTree>
    <p:extLst>
      <p:ext uri="{BB962C8B-B14F-4D97-AF65-F5344CB8AC3E}">
        <p14:creationId xmlns:p14="http://schemas.microsoft.com/office/powerpoint/2010/main" val="136030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1D393B-E50C-9BD3-F9A5-43D30887A9B2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It could be…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	Conscience is the </a:t>
            </a:r>
            <a:r>
              <a:rPr lang="en-US" sz="4000" dirty="0">
                <a:solidFill>
                  <a:srgbClr val="FFC000"/>
                </a:solidFill>
              </a:rPr>
              <a:t>thermometer 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	 of a person’s soul</a:t>
            </a:r>
          </a:p>
        </p:txBody>
      </p:sp>
    </p:spTree>
    <p:extLst>
      <p:ext uri="{BB962C8B-B14F-4D97-AF65-F5344CB8AC3E}">
        <p14:creationId xmlns:p14="http://schemas.microsoft.com/office/powerpoint/2010/main" val="3434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41AC59-16C5-A748-2436-9E91341536FB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     We need our conscience healthy 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      to warn us against ungodliness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           What defines “healthy?”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6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41AC59-16C5-A748-2436-9E91341536FB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     We need our conscience healthy 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      to warn us against ungodliness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           What defines “healthy?”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		Healthy = Godly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3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486798-0693-F4AE-4F61-9C30360035AA}"/>
              </a:ext>
            </a:extLst>
          </p:cNvPr>
          <p:cNvSpPr txBox="1"/>
          <p:nvPr/>
        </p:nvSpPr>
        <p:spPr>
          <a:xfrm>
            <a:off x="1458685" y="2721114"/>
            <a:ext cx="898962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   How Godly is our conscience?</a:t>
            </a:r>
          </a:p>
        </p:txBody>
      </p:sp>
    </p:spTree>
    <p:extLst>
      <p:ext uri="{BB962C8B-B14F-4D97-AF65-F5344CB8AC3E}">
        <p14:creationId xmlns:p14="http://schemas.microsoft.com/office/powerpoint/2010/main" val="9311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7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4A8A61-0DF0-F2C2-AF8C-68958F2B777B}"/>
              </a:ext>
            </a:extLst>
          </p:cNvPr>
          <p:cNvSpPr txBox="1"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       </a:t>
            </a:r>
            <a:r>
              <a:rPr lang="en-US" sz="4000" dirty="0">
                <a:solidFill>
                  <a:srgbClr val="FFC000"/>
                </a:solidFill>
              </a:rPr>
              <a:t>Conscience</a:t>
            </a:r>
            <a:r>
              <a:rPr lang="en-US" sz="4000" dirty="0">
                <a:solidFill>
                  <a:schemeClr val="bg1"/>
                </a:solidFill>
              </a:rPr>
              <a:t> is the barometer of a person’s soul</a:t>
            </a:r>
          </a:p>
        </p:txBody>
      </p:sp>
    </p:spTree>
    <p:extLst>
      <p:ext uri="{BB962C8B-B14F-4D97-AF65-F5344CB8AC3E}">
        <p14:creationId xmlns:p14="http://schemas.microsoft.com/office/powerpoint/2010/main" val="338956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4A8A61-0DF0-F2C2-AF8C-68958F2B777B}"/>
              </a:ext>
            </a:extLst>
          </p:cNvPr>
          <p:cNvSpPr txBox="1"/>
          <p:nvPr/>
        </p:nvSpPr>
        <p:spPr>
          <a:xfrm>
            <a:off x="0" y="0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Conscience</a:t>
            </a:r>
            <a:r>
              <a:rPr lang="en-US" sz="4000" dirty="0">
                <a:solidFill>
                  <a:schemeClr val="bg1"/>
                </a:solidFill>
              </a:rPr>
              <a:t> = Sense of moral goodness, one’s character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guided by feeling of obligation to do right</a:t>
            </a:r>
          </a:p>
        </p:txBody>
      </p:sp>
    </p:spTree>
    <p:extLst>
      <p:ext uri="{BB962C8B-B14F-4D97-AF65-F5344CB8AC3E}">
        <p14:creationId xmlns:p14="http://schemas.microsoft.com/office/powerpoint/2010/main" val="283101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4A8A61-0DF0-F2C2-AF8C-68958F2B777B}"/>
              </a:ext>
            </a:extLst>
          </p:cNvPr>
          <p:cNvSpPr txBox="1"/>
          <p:nvPr/>
        </p:nvSpPr>
        <p:spPr>
          <a:xfrm>
            <a:off x="6096000" y="0"/>
            <a:ext cx="6096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Rom 2:14,15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When Gentiles, who do not have the Law, </a:t>
            </a:r>
            <a:r>
              <a:rPr lang="en-US" sz="4000" u="sng" dirty="0">
                <a:solidFill>
                  <a:schemeClr val="bg1"/>
                </a:solidFill>
              </a:rPr>
              <a:t>by nature</a:t>
            </a:r>
            <a:r>
              <a:rPr lang="en-US" sz="4000" dirty="0">
                <a:solidFill>
                  <a:schemeClr val="bg1"/>
                </a:solidFill>
              </a:rPr>
              <a:t> do the things contained in the Law, these…are a law unto themselves, show the work of the law written in their hearts, their conscience bearing witness…accusing or excusing them.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18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4A8A61-0DF0-F2C2-AF8C-68958F2B777B}"/>
              </a:ext>
            </a:extLst>
          </p:cNvPr>
          <p:cNvSpPr txBox="1"/>
          <p:nvPr/>
        </p:nvSpPr>
        <p:spPr>
          <a:xfrm>
            <a:off x="6096000" y="0"/>
            <a:ext cx="6096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Rom 2:14,15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When Gentiles, who do not have the Law, </a:t>
            </a:r>
            <a:r>
              <a:rPr lang="en-US" sz="4000" u="sng" dirty="0">
                <a:solidFill>
                  <a:schemeClr val="bg1"/>
                </a:solidFill>
              </a:rPr>
              <a:t>by nature</a:t>
            </a:r>
            <a:r>
              <a:rPr lang="en-US" sz="4000" dirty="0">
                <a:solidFill>
                  <a:schemeClr val="bg1"/>
                </a:solidFill>
              </a:rPr>
              <a:t> do the things contained in the Law, these…are a law unto themselves, show the work of the law written in their hearts, their conscience bearing witness…accusing or excusing them.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72F8F-BB70-51C3-D9F5-EE529093BDE6}"/>
              </a:ext>
            </a:extLst>
          </p:cNvPr>
          <p:cNvSpPr txBox="1"/>
          <p:nvPr/>
        </p:nvSpPr>
        <p:spPr>
          <a:xfrm>
            <a:off x="0" y="0"/>
            <a:ext cx="6096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  </a:t>
            </a:r>
            <a:r>
              <a:rPr lang="en-US" sz="4000" dirty="0">
                <a:solidFill>
                  <a:srgbClr val="FFC000"/>
                </a:solidFill>
              </a:rPr>
              <a:t>Rom 1:24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God gave them up to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uncleanness…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FFC000"/>
                </a:solidFill>
              </a:rPr>
              <a:t>Rom 1:26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God gave them up to vile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passions…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FFC000"/>
                </a:solidFill>
              </a:rPr>
              <a:t>Rom 1:28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God gave them over to a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debased mind</a:t>
            </a:r>
          </a:p>
        </p:txBody>
      </p:sp>
    </p:spTree>
    <p:extLst>
      <p:ext uri="{BB962C8B-B14F-4D97-AF65-F5344CB8AC3E}">
        <p14:creationId xmlns:p14="http://schemas.microsoft.com/office/powerpoint/2010/main" val="7945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BCC9B2-7766-ACD6-35E7-EBDBF215F13C}"/>
              </a:ext>
            </a:extLst>
          </p:cNvPr>
          <p:cNvSpPr txBox="1"/>
          <p:nvPr/>
        </p:nvSpPr>
        <p:spPr>
          <a:xfrm>
            <a:off x="0" y="0"/>
            <a:ext cx="12044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FFC000"/>
                </a:solidFill>
              </a:rPr>
              <a:t>1 Tim 4:1-3 </a:t>
            </a:r>
            <a:r>
              <a:rPr lang="en-US" sz="4000" dirty="0">
                <a:solidFill>
                  <a:schemeClr val="bg1"/>
                </a:solidFill>
              </a:rPr>
              <a:t>– Our conscience can be seared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968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BCC9B2-7766-ACD6-35E7-EBDBF215F13C}"/>
              </a:ext>
            </a:extLst>
          </p:cNvPr>
          <p:cNvSpPr txBox="1"/>
          <p:nvPr/>
        </p:nvSpPr>
        <p:spPr>
          <a:xfrm>
            <a:off x="0" y="0"/>
            <a:ext cx="12044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FFC000"/>
                </a:solidFill>
              </a:rPr>
              <a:t>1 Tim 4:1-3 </a:t>
            </a:r>
            <a:r>
              <a:rPr lang="en-US" sz="4000" dirty="0">
                <a:solidFill>
                  <a:schemeClr val="bg1"/>
                </a:solidFill>
              </a:rPr>
              <a:t>– Our conscience can be seared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FFC000"/>
                </a:solidFill>
              </a:rPr>
              <a:t>Rom 1:18 </a:t>
            </a:r>
            <a:r>
              <a:rPr lang="en-US" sz="4000" dirty="0">
                <a:solidFill>
                  <a:schemeClr val="bg1"/>
                </a:solidFill>
              </a:rPr>
              <a:t>– who suppress the truth in unrighteousness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153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1A8F-8428-CB7E-B69F-0AECECEB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BCC9B2-7766-ACD6-35E7-EBDBF215F13C}"/>
              </a:ext>
            </a:extLst>
          </p:cNvPr>
          <p:cNvSpPr txBox="1"/>
          <p:nvPr/>
        </p:nvSpPr>
        <p:spPr>
          <a:xfrm>
            <a:off x="0" y="0"/>
            <a:ext cx="120443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FFC000"/>
                </a:solidFill>
              </a:rPr>
              <a:t>1 Tim 4:1-3 </a:t>
            </a:r>
            <a:r>
              <a:rPr lang="en-US" sz="4000" dirty="0">
                <a:solidFill>
                  <a:schemeClr val="bg1"/>
                </a:solidFill>
              </a:rPr>
              <a:t>– Our conscience can be seared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FFC000"/>
                </a:solidFill>
              </a:rPr>
              <a:t>Rom 1:18 </a:t>
            </a:r>
            <a:r>
              <a:rPr lang="en-US" sz="4000" dirty="0">
                <a:solidFill>
                  <a:schemeClr val="bg1"/>
                </a:solidFill>
              </a:rPr>
              <a:t>– who suppress the truth in unrighteousness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rgbClr val="FFC000"/>
                </a:solidFill>
              </a:rPr>
              <a:t>Eph 4:17-19 </a:t>
            </a:r>
            <a:r>
              <a:rPr lang="en-US" sz="4000" dirty="0">
                <a:solidFill>
                  <a:schemeClr val="bg1"/>
                </a:solidFill>
              </a:rPr>
              <a:t>– people’s understanding can be darkened,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alienated from God, made ignorant, hardened 	        past feeling, given to licentiousness, to work all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uncleanness with greediness</a:t>
            </a:r>
          </a:p>
        </p:txBody>
      </p:sp>
    </p:spTree>
    <p:extLst>
      <p:ext uri="{BB962C8B-B14F-4D97-AF65-F5344CB8AC3E}">
        <p14:creationId xmlns:p14="http://schemas.microsoft.com/office/powerpoint/2010/main" val="203132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416</Words>
  <Application>Microsoft Macintosh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Dewey Marrs</dc:creator>
  <cp:lastModifiedBy>Dewey Marrs</cp:lastModifiedBy>
  <cp:revision>6</cp:revision>
  <dcterms:created xsi:type="dcterms:W3CDTF">2023-08-23T17:32:46Z</dcterms:created>
  <dcterms:modified xsi:type="dcterms:W3CDTF">2023-08-27T03:22:42Z</dcterms:modified>
</cp:coreProperties>
</file>