
<file path=[Content_Types].xml><?xml version="1.0" encoding="utf-8"?>
<Types xmlns="http://schemas.openxmlformats.org/package/2006/content-types">
  <Default Extension="jpeg" ContentType="image/jpeg"/>
  <Default Extension="jpg" ContentType="image/jpeg"/>
  <Default Extension="jpg!d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84" r:id="rId3"/>
    <p:sldId id="257" r:id="rId4"/>
    <p:sldId id="258" r:id="rId5"/>
    <p:sldId id="259" r:id="rId6"/>
    <p:sldId id="276" r:id="rId7"/>
    <p:sldId id="266" r:id="rId8"/>
    <p:sldId id="269" r:id="rId9"/>
    <p:sldId id="282" r:id="rId10"/>
    <p:sldId id="265" r:id="rId11"/>
    <p:sldId id="267" r:id="rId12"/>
    <p:sldId id="273" r:id="rId13"/>
    <p:sldId id="262" r:id="rId14"/>
    <p:sldId id="263" r:id="rId15"/>
    <p:sldId id="264" r:id="rId16"/>
    <p:sldId id="272" r:id="rId17"/>
    <p:sldId id="281" r:id="rId18"/>
    <p:sldId id="270" r:id="rId19"/>
    <p:sldId id="271" r:id="rId20"/>
    <p:sldId id="275" r:id="rId21"/>
    <p:sldId id="274" r:id="rId22"/>
    <p:sldId id="278" r:id="rId23"/>
    <p:sldId id="279" r:id="rId24"/>
    <p:sldId id="283" r:id="rId25"/>
    <p:sldId id="28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B92"/>
    <a:srgbClr val="011893"/>
    <a:srgbClr val="FFFD78"/>
    <a:srgbClr val="A6FB41"/>
    <a:srgbClr val="0228D6"/>
    <a:srgbClr val="0432FF"/>
    <a:srgbClr val="004DD6"/>
    <a:srgbClr val="FF82D6"/>
    <a:srgbClr val="7A4300"/>
    <a:srgbClr val="FF80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23"/>
    <p:restoredTop sz="94713"/>
  </p:normalViewPr>
  <p:slideViewPr>
    <p:cSldViewPr snapToGrid="0">
      <p:cViewPr>
        <p:scale>
          <a:sx n="98" d="100"/>
          <a:sy n="98" d="100"/>
        </p:scale>
        <p:origin x="1408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F1011-5094-3577-8F51-F56674EE49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17C1CB-5726-B75A-333B-0B0A3B3486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E02073-BF77-4162-D046-98F4EC099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40EB0-C07F-7D45-880A-77DA0FAF960C}" type="datetimeFigureOut">
              <a:rPr lang="en-US" smtClean="0"/>
              <a:t>7/18/23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E23046-E765-A22C-67DC-78487512E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E3577A-F53F-9A93-3448-BC4DEE491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A22FB-CB1D-8548-BE6D-EB1D29CCC1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44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DF390-C399-7D63-7C22-B5B21622E8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CFD793-7753-5101-3823-DCCAE20913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EE8036-113E-0F90-3BD5-3C2FE744B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40EB0-C07F-7D45-880A-77DA0FAF960C}" type="datetimeFigureOut">
              <a:rPr lang="en-US" smtClean="0"/>
              <a:t>7/18/23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AD0BA4-720C-D074-6465-7C6888418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D8D468-A9F0-03B4-370C-0E9F4A8CC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A22FB-CB1D-8548-BE6D-EB1D29CCC1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076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2CCC401-C6C0-CE5D-913B-35ED8C82E0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C84E11-9555-1BF8-E07B-E0C56BFB06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057611-19D3-057B-3A65-AE16FF56F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40EB0-C07F-7D45-880A-77DA0FAF960C}" type="datetimeFigureOut">
              <a:rPr lang="en-US" smtClean="0"/>
              <a:t>7/18/23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500D5C-D40F-D0B6-5DB1-BB0101577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D0F4D4-C17D-48D7-1E72-3FB708DE8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A22FB-CB1D-8548-BE6D-EB1D29CCC1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329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EF628F-4C38-12A8-3A05-659467994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34941E-9013-C80B-AC84-C193CC2AAC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809441-A91D-522E-B072-E940A5A74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40EB0-C07F-7D45-880A-77DA0FAF960C}" type="datetimeFigureOut">
              <a:rPr lang="en-US" smtClean="0"/>
              <a:t>7/18/23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92F0B1-128A-C1DB-D667-73C804C04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F01074-14E5-3478-D720-486BFCAAD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A22FB-CB1D-8548-BE6D-EB1D29CCC1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434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5BDEA7-5181-B4CF-FBEB-F60F41B1F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0E3C00-3EBB-51CE-568E-B2643F5E69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42C62B-E547-E4E0-2149-79ABB2E29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40EB0-C07F-7D45-880A-77DA0FAF960C}" type="datetimeFigureOut">
              <a:rPr lang="en-US" smtClean="0"/>
              <a:t>7/18/23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D694AA-3E1A-EE97-4013-61359F2FE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3B06E4-D090-48B7-0E85-16CE190FB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A22FB-CB1D-8548-BE6D-EB1D29CCC1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509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31C926-F996-F440-E7BA-1D2C66EFD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6A91D8-A098-9EF4-3AF0-A010D615ED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868840-EE8D-7CC6-380D-B458320A4B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D7E5EA-EC41-6566-4B8E-9632E848F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40EB0-C07F-7D45-880A-77DA0FAF960C}" type="datetimeFigureOut">
              <a:rPr lang="en-US" smtClean="0"/>
              <a:t>7/18/23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E85916-103B-28C0-B32F-FAD04156C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1AD828-9AC8-F691-36C1-83F29DE5E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A22FB-CB1D-8548-BE6D-EB1D29CCC1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321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C08F8-6213-2066-751E-5F1BCF307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133DFF-EEA6-6B9E-9316-7D1256BDBF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335AB6-0954-6679-3955-A8D4AEFF2F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1EBF5F-4F57-F7D0-CE66-8884D5C91E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A81E0E-7542-9BB3-980D-8B4D683C67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DA06A2-9546-335C-AE76-CCE7E59E2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40EB0-C07F-7D45-880A-77DA0FAF960C}" type="datetimeFigureOut">
              <a:rPr lang="en-US" smtClean="0"/>
              <a:t>7/18/23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8CDCAF-2053-E229-FC68-40924C06B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0444BD-98C9-E675-2D63-AC490CAE3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A22FB-CB1D-8548-BE6D-EB1D29CCC1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585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962DE9-7C29-FEEB-C964-F3ACD0B70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8B095A-C089-4F25-9189-CB22B34EB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40EB0-C07F-7D45-880A-77DA0FAF960C}" type="datetimeFigureOut">
              <a:rPr lang="en-US" smtClean="0"/>
              <a:t>7/18/23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DF2E6D-019A-8369-6584-4BF935F9E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A6070D-98CC-1D11-EAD2-AC1EAC6A5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A22FB-CB1D-8548-BE6D-EB1D29CCC1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282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B04699-8A8E-E180-F0D6-171071FF8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40EB0-C07F-7D45-880A-77DA0FAF960C}" type="datetimeFigureOut">
              <a:rPr lang="en-US" smtClean="0"/>
              <a:t>7/18/23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8AC2D5-8931-9F51-0BB3-C9B653D81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60FB68-B683-B693-C447-AF565DEF5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A22FB-CB1D-8548-BE6D-EB1D29CCC1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662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9BAA9-6B49-AF74-CBF0-43EC44AD7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924EC5-B17C-8A3D-D23F-E36D3660E6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719211-0C96-B228-7D5F-3F15A47BB0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C8C570-65CA-54D8-4F8F-53CB472E3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40EB0-C07F-7D45-880A-77DA0FAF960C}" type="datetimeFigureOut">
              <a:rPr lang="en-US" smtClean="0"/>
              <a:t>7/18/23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5E0621-AA3E-5E7D-95AB-BC37BC2C0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7E506E-8E12-4B64-403A-7C2830A90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A22FB-CB1D-8548-BE6D-EB1D29CCC1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760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006112-A9C3-526B-87F6-D86067120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3A30CDF-61A7-924C-C003-DA899AF51C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8947B2-DC35-921C-FB7C-B14F287810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C49E56-15E1-0E1E-786B-6E7CFE09C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40EB0-C07F-7D45-880A-77DA0FAF960C}" type="datetimeFigureOut">
              <a:rPr lang="en-US" smtClean="0"/>
              <a:t>7/18/23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6BDB80-C657-F1B6-661C-94FE4FA76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7C665D-1764-D77C-5394-2580342FB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A22FB-CB1D-8548-BE6D-EB1D29CCC1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096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72B00EC-DBD7-773B-53B5-F4C7FBC37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692BD3-2BB5-97BA-FB00-B420043E52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87ED5C-8900-B6F5-B1D0-EADDE19889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140EB0-C07F-7D45-880A-77DA0FAF960C}" type="datetimeFigureOut">
              <a:rPr lang="en-US" smtClean="0"/>
              <a:t>7/18/23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4FEC9C-E7BE-D414-AC66-F12E8809A1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10A63E-C40F-C64A-ABEC-C422866940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A22FB-CB1D-8548-BE6D-EB1D29CCC1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849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en/view-image.php?image=120174&amp;picture=blue-cloud-sky-background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en/view-image.php?image=120174&amp;picture=blue-cloud-sky-background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en/view-image.php?image=120174&amp;picture=blue-cloud-sky-background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view-image.php?image=77947&amp;picture=flaming-fire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view-image.php?image=77947&amp;picture=flaming-fire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n/photo/892386" TargetMode="External"/><Relationship Id="rId2" Type="http://schemas.openxmlformats.org/officeDocument/2006/relationships/image" Target="../media/image5.jpg!d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en/view-image.php?image=120174&amp;picture=blue-cloud-sky-background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en/view-image.php?image=120174&amp;picture=blue-cloud-sky-background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en/view-image.php?image=120174&amp;picture=blue-cloud-sky-background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en/view-image.php?image=120174&amp;picture=blue-cloud-sky-background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en/view-image.php?image=124262&amp;picture=blue-smooth-seamless-background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en/view-image.php?image=124262&amp;picture=blue-smooth-seamless-background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en/view-image.php?image=124262&amp;picture=blue-smooth-seamless-background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en/view-image.php?image=124262&amp;picture=blue-smooth-seamless-background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n/photo/892386" TargetMode="External"/><Relationship Id="rId2" Type="http://schemas.openxmlformats.org/officeDocument/2006/relationships/image" Target="../media/image5.jpg!d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en/view-image.php?image=305024&amp;picture=water-spray-rainbow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en/view-image.php?image=120174&amp;picture=blue-cloud-sky-background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en/view-image.php?image=120174&amp;picture=blue-cloud-sky-background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8096872-1AB0-C7AF-1A54-409815915F96}"/>
              </a:ext>
            </a:extLst>
          </p:cNvPr>
          <p:cNvSpPr txBox="1"/>
          <p:nvPr/>
        </p:nvSpPr>
        <p:spPr>
          <a:xfrm>
            <a:off x="0" y="0"/>
            <a:ext cx="12192000" cy="1837426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sz="5400" dirty="0"/>
          </a:p>
          <a:p>
            <a:endParaRPr lang="en-US" sz="5400" dirty="0"/>
          </a:p>
          <a:p>
            <a:r>
              <a:rPr lang="en-US" sz="5400" dirty="0"/>
              <a:t>	</a:t>
            </a:r>
          </a:p>
          <a:p>
            <a:endParaRPr lang="en-US" sz="5400" dirty="0"/>
          </a:p>
          <a:p>
            <a:endParaRPr lang="en-US" sz="5400" dirty="0"/>
          </a:p>
          <a:p>
            <a:endParaRPr lang="en-US" sz="5400" dirty="0"/>
          </a:p>
          <a:p>
            <a:endParaRPr lang="en-US" sz="5400" dirty="0"/>
          </a:p>
          <a:p>
            <a:endParaRPr lang="en-US" sz="5400" dirty="0"/>
          </a:p>
          <a:p>
            <a:endParaRPr lang="en-US" sz="5400" dirty="0"/>
          </a:p>
          <a:p>
            <a:endParaRPr lang="en-US" sz="5400" dirty="0"/>
          </a:p>
          <a:p>
            <a:endParaRPr lang="en-US" sz="5400" dirty="0"/>
          </a:p>
          <a:p>
            <a:endParaRPr lang="en-US" sz="5400" dirty="0"/>
          </a:p>
          <a:p>
            <a:endParaRPr lang="en-US" sz="5400" dirty="0"/>
          </a:p>
          <a:p>
            <a:endParaRPr lang="en-US" sz="5400" dirty="0"/>
          </a:p>
          <a:p>
            <a:endParaRPr lang="en-US" sz="5400" dirty="0"/>
          </a:p>
          <a:p>
            <a:endParaRPr lang="en-US" sz="5400" dirty="0"/>
          </a:p>
          <a:p>
            <a:endParaRPr lang="en-US" sz="5400" dirty="0"/>
          </a:p>
          <a:p>
            <a:endParaRPr lang="en-US" sz="5400" dirty="0"/>
          </a:p>
          <a:p>
            <a:endParaRPr lang="en-US" sz="5400" dirty="0"/>
          </a:p>
          <a:p>
            <a:endParaRPr lang="en-US" sz="5400" dirty="0"/>
          </a:p>
          <a:p>
            <a:endParaRPr lang="en-US" sz="5400" dirty="0"/>
          </a:p>
          <a:p>
            <a:endParaRPr lang="en-US" sz="540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879492E-521A-59F7-2073-915FCB492D13}"/>
              </a:ext>
            </a:extLst>
          </p:cNvPr>
          <p:cNvCxnSpPr/>
          <p:nvPr/>
        </p:nvCxnSpPr>
        <p:spPr>
          <a:xfrm>
            <a:off x="4999512" y="3301340"/>
            <a:ext cx="1531917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6E86396-E274-5703-A59D-3925EAFA77E3}"/>
              </a:ext>
            </a:extLst>
          </p:cNvPr>
          <p:cNvCxnSpPr>
            <a:cxnSpLocks/>
          </p:cNvCxnSpPr>
          <p:nvPr/>
        </p:nvCxnSpPr>
        <p:spPr>
          <a:xfrm>
            <a:off x="4999512" y="2695699"/>
            <a:ext cx="0" cy="81939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1369B3E-0C45-07AE-F2AB-411661B700C8}"/>
              </a:ext>
            </a:extLst>
          </p:cNvPr>
          <p:cNvCxnSpPr>
            <a:cxnSpLocks/>
          </p:cNvCxnSpPr>
          <p:nvPr/>
        </p:nvCxnSpPr>
        <p:spPr>
          <a:xfrm>
            <a:off x="6531429" y="2695699"/>
            <a:ext cx="0" cy="81939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94315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1333FD3-49D2-8A17-3621-0FE5053D40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68095BE-342A-C475-4D33-3F9489DE811A}"/>
              </a:ext>
            </a:extLst>
          </p:cNvPr>
          <p:cNvSpPr txBox="1"/>
          <p:nvPr/>
        </p:nvSpPr>
        <p:spPr>
          <a:xfrm>
            <a:off x="548640" y="235132"/>
            <a:ext cx="407561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Power</a:t>
            </a:r>
          </a:p>
          <a:p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Knowledge</a:t>
            </a:r>
          </a:p>
          <a:p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Wisdom</a:t>
            </a:r>
          </a:p>
          <a:p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Love</a:t>
            </a:r>
          </a:p>
          <a:p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Grace</a:t>
            </a:r>
          </a:p>
          <a:p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Patience</a:t>
            </a:r>
          </a:p>
          <a:p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Goodness</a:t>
            </a:r>
          </a:p>
        </p:txBody>
      </p:sp>
    </p:spTree>
    <p:extLst>
      <p:ext uri="{BB962C8B-B14F-4D97-AF65-F5344CB8AC3E}">
        <p14:creationId xmlns:p14="http://schemas.microsoft.com/office/powerpoint/2010/main" val="25099126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1333FD3-49D2-8A17-3621-0FE5053D40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68095BE-342A-C475-4D33-3F9489DE811A}"/>
              </a:ext>
            </a:extLst>
          </p:cNvPr>
          <p:cNvSpPr txBox="1"/>
          <p:nvPr/>
        </p:nvSpPr>
        <p:spPr>
          <a:xfrm>
            <a:off x="561703" y="222068"/>
            <a:ext cx="407561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Power</a:t>
            </a:r>
          </a:p>
          <a:p>
            <a:r>
              <a:rPr lang="en-US" sz="4000" b="1" dirty="0"/>
              <a:t>Knowledge</a:t>
            </a:r>
          </a:p>
          <a:p>
            <a:r>
              <a:rPr lang="en-US" sz="4000" b="1" dirty="0"/>
              <a:t>Wisdom</a:t>
            </a:r>
          </a:p>
          <a:p>
            <a:r>
              <a:rPr lang="en-US" sz="4000" b="1" dirty="0"/>
              <a:t>Love</a:t>
            </a:r>
          </a:p>
          <a:p>
            <a:r>
              <a:rPr lang="en-US" sz="4000" b="1" dirty="0"/>
              <a:t>Grace</a:t>
            </a:r>
          </a:p>
          <a:p>
            <a:r>
              <a:rPr lang="en-US" sz="4000" b="1" dirty="0"/>
              <a:t>Patience</a:t>
            </a:r>
          </a:p>
          <a:p>
            <a:r>
              <a:rPr lang="en-US" sz="4000" b="1" dirty="0"/>
              <a:t>Goodness</a:t>
            </a:r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ADD52520-C149-49DB-AF04-30D1452CF411}"/>
              </a:ext>
            </a:extLst>
          </p:cNvPr>
          <p:cNvSpPr/>
          <p:nvPr/>
        </p:nvSpPr>
        <p:spPr>
          <a:xfrm>
            <a:off x="2952206" y="273830"/>
            <a:ext cx="1397725" cy="4297680"/>
          </a:xfrm>
          <a:prstGeom prst="rightBrac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BE9CCC-CBC2-67A9-1D59-19F0DE0F7F37}"/>
              </a:ext>
            </a:extLst>
          </p:cNvPr>
          <p:cNvSpPr txBox="1"/>
          <p:nvPr/>
        </p:nvSpPr>
        <p:spPr>
          <a:xfrm>
            <a:off x="5022669" y="837620"/>
            <a:ext cx="626146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Not that God</a:t>
            </a:r>
          </a:p>
          <a:p>
            <a:endParaRPr lang="en-US" sz="4000" b="1" dirty="0"/>
          </a:p>
          <a:p>
            <a:r>
              <a:rPr lang="en-US" sz="4000" b="1" dirty="0">
                <a:solidFill>
                  <a:srgbClr val="FFC000"/>
                </a:solidFill>
                <a:highlight>
                  <a:srgbClr val="0000FF"/>
                </a:highlight>
              </a:rPr>
              <a:t>HAS</a:t>
            </a:r>
            <a:r>
              <a:rPr lang="en-US" sz="4000" b="1" dirty="0"/>
              <a:t> these, but…</a:t>
            </a:r>
          </a:p>
          <a:p>
            <a:endParaRPr lang="en-US" sz="4000" b="1" dirty="0"/>
          </a:p>
          <a:p>
            <a:r>
              <a:rPr lang="en-US" sz="4000" b="1" dirty="0"/>
              <a:t>GOD </a:t>
            </a:r>
            <a:r>
              <a:rPr lang="en-US" sz="4000" b="1" dirty="0">
                <a:solidFill>
                  <a:srgbClr val="004DD6"/>
                </a:solidFill>
              </a:rPr>
              <a:t> </a:t>
            </a:r>
            <a:r>
              <a:rPr lang="en-US" sz="4000" b="1" u="sng" dirty="0">
                <a:solidFill>
                  <a:srgbClr val="004DD6"/>
                </a:solidFill>
                <a:highlight>
                  <a:srgbClr val="00FF00"/>
                </a:highlight>
              </a:rPr>
              <a:t>IS </a:t>
            </a:r>
            <a:r>
              <a:rPr lang="en-US" sz="4000" b="1" dirty="0"/>
              <a:t> these things</a:t>
            </a:r>
          </a:p>
        </p:txBody>
      </p:sp>
    </p:spTree>
    <p:extLst>
      <p:ext uri="{BB962C8B-B14F-4D97-AF65-F5344CB8AC3E}">
        <p14:creationId xmlns:p14="http://schemas.microsoft.com/office/powerpoint/2010/main" val="12420374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1333FD3-49D2-8A17-3621-0FE5053D40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68095BE-342A-C475-4D33-3F9489DE811A}"/>
              </a:ext>
            </a:extLst>
          </p:cNvPr>
          <p:cNvSpPr txBox="1"/>
          <p:nvPr/>
        </p:nvSpPr>
        <p:spPr>
          <a:xfrm>
            <a:off x="561703" y="222068"/>
            <a:ext cx="407561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Power</a:t>
            </a:r>
          </a:p>
          <a:p>
            <a:r>
              <a:rPr lang="en-US" sz="4000" b="1" dirty="0"/>
              <a:t>Knowledge</a:t>
            </a:r>
          </a:p>
          <a:p>
            <a:r>
              <a:rPr lang="en-US" sz="4000" b="1" dirty="0"/>
              <a:t>Wisdom</a:t>
            </a:r>
          </a:p>
          <a:p>
            <a:r>
              <a:rPr lang="en-US" sz="4000" b="1" dirty="0"/>
              <a:t>Love</a:t>
            </a:r>
          </a:p>
          <a:p>
            <a:r>
              <a:rPr lang="en-US" sz="4000" b="1" dirty="0"/>
              <a:t>Grace</a:t>
            </a:r>
          </a:p>
          <a:p>
            <a:r>
              <a:rPr lang="en-US" sz="4000" b="1" dirty="0"/>
              <a:t>Patience</a:t>
            </a:r>
          </a:p>
          <a:p>
            <a:r>
              <a:rPr lang="en-US" sz="4000" b="1" dirty="0"/>
              <a:t>Goodness</a:t>
            </a:r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ADD52520-C149-49DB-AF04-30D1452CF411}"/>
              </a:ext>
            </a:extLst>
          </p:cNvPr>
          <p:cNvSpPr/>
          <p:nvPr/>
        </p:nvSpPr>
        <p:spPr>
          <a:xfrm>
            <a:off x="2952206" y="273830"/>
            <a:ext cx="1397725" cy="4297680"/>
          </a:xfrm>
          <a:prstGeom prst="rightBrac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BE9CCC-CBC2-67A9-1D59-19F0DE0F7F37}"/>
              </a:ext>
            </a:extLst>
          </p:cNvPr>
          <p:cNvSpPr txBox="1"/>
          <p:nvPr/>
        </p:nvSpPr>
        <p:spPr>
          <a:xfrm>
            <a:off x="5022669" y="837620"/>
            <a:ext cx="626146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Not that God</a:t>
            </a:r>
          </a:p>
          <a:p>
            <a:endParaRPr lang="en-US" sz="4000" b="1" dirty="0"/>
          </a:p>
          <a:p>
            <a:r>
              <a:rPr lang="en-US" sz="4000" b="1" dirty="0">
                <a:solidFill>
                  <a:srgbClr val="FFC000"/>
                </a:solidFill>
                <a:highlight>
                  <a:srgbClr val="0000FF"/>
                </a:highlight>
              </a:rPr>
              <a:t>HAS</a:t>
            </a:r>
            <a:r>
              <a:rPr lang="en-US" sz="4000" b="1" dirty="0"/>
              <a:t> these, but…</a:t>
            </a:r>
          </a:p>
          <a:p>
            <a:endParaRPr lang="en-US" sz="4000" b="1" dirty="0"/>
          </a:p>
          <a:p>
            <a:r>
              <a:rPr lang="en-US" sz="4000" b="1" dirty="0"/>
              <a:t>GOD </a:t>
            </a:r>
            <a:r>
              <a:rPr lang="en-US" sz="4000" b="1" dirty="0">
                <a:solidFill>
                  <a:srgbClr val="004DD6"/>
                </a:solidFill>
              </a:rPr>
              <a:t> </a:t>
            </a:r>
            <a:r>
              <a:rPr lang="en-US" sz="4000" b="1" u="sng" dirty="0">
                <a:solidFill>
                  <a:srgbClr val="004DD6"/>
                </a:solidFill>
                <a:highlight>
                  <a:srgbClr val="00FF00"/>
                </a:highlight>
              </a:rPr>
              <a:t>IS </a:t>
            </a:r>
            <a:r>
              <a:rPr lang="en-US" sz="4000" b="1" dirty="0"/>
              <a:t> these things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32B6DF1-E251-8513-1B1E-6864E6E63EB3}"/>
              </a:ext>
            </a:extLst>
          </p:cNvPr>
          <p:cNvSpPr txBox="1"/>
          <p:nvPr/>
        </p:nvSpPr>
        <p:spPr>
          <a:xfrm>
            <a:off x="561703" y="5159829"/>
            <a:ext cx="10998926" cy="70788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All the positive realities of life are from God</a:t>
            </a:r>
          </a:p>
        </p:txBody>
      </p:sp>
    </p:spTree>
    <p:extLst>
      <p:ext uri="{BB962C8B-B14F-4D97-AF65-F5344CB8AC3E}">
        <p14:creationId xmlns:p14="http://schemas.microsoft.com/office/powerpoint/2010/main" val="14971566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444167-BFBE-B491-BF7D-F3E4F8CE13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520" y="0"/>
            <a:ext cx="5720959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46924FA-C3BE-2516-F9D2-1A1ABD804BB1}"/>
              </a:ext>
            </a:extLst>
          </p:cNvPr>
          <p:cNvSpPr txBox="1"/>
          <p:nvPr/>
        </p:nvSpPr>
        <p:spPr>
          <a:xfrm>
            <a:off x="0" y="5534561"/>
            <a:ext cx="12192000" cy="132343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				    Jonathan Edwards   </a:t>
            </a:r>
          </a:p>
          <a:p>
            <a:r>
              <a:rPr lang="en-US" sz="4000" dirty="0">
                <a:solidFill>
                  <a:schemeClr val="bg1"/>
                </a:solidFill>
              </a:rPr>
              <a:t>					 1703 - 1758</a:t>
            </a:r>
          </a:p>
        </p:txBody>
      </p:sp>
    </p:spTree>
    <p:extLst>
      <p:ext uri="{BB962C8B-B14F-4D97-AF65-F5344CB8AC3E}">
        <p14:creationId xmlns:p14="http://schemas.microsoft.com/office/powerpoint/2010/main" val="17227903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4D8BC6A-ABB6-81B2-8F61-75EEBE7BD7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-1084216" y="0"/>
            <a:ext cx="1541458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9BD477B-F5F8-ADCF-B2BB-D7FB111C08E2}"/>
              </a:ext>
            </a:extLst>
          </p:cNvPr>
          <p:cNvSpPr txBox="1"/>
          <p:nvPr/>
        </p:nvSpPr>
        <p:spPr>
          <a:xfrm>
            <a:off x="1959429" y="1397726"/>
            <a:ext cx="9313817" cy="363176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sz="4000" dirty="0">
                <a:solidFill>
                  <a:schemeClr val="bg1"/>
                </a:solidFill>
              </a:rPr>
              <a:t>SINNERS IN THE HANDS OF AN ANGRY GOD</a:t>
            </a:r>
          </a:p>
          <a:p>
            <a:r>
              <a:rPr lang="en-US" sz="4000" dirty="0">
                <a:solidFill>
                  <a:schemeClr val="bg1"/>
                </a:solidFill>
              </a:rPr>
              <a:t>		</a:t>
            </a:r>
          </a:p>
          <a:p>
            <a:r>
              <a:rPr lang="en-US" sz="4000" dirty="0">
                <a:solidFill>
                  <a:schemeClr val="bg1"/>
                </a:solidFill>
              </a:rPr>
              <a:t>		   Deuteronomy  32:35</a:t>
            </a:r>
          </a:p>
          <a:p>
            <a:endParaRPr lang="en-US" sz="1200" dirty="0">
              <a:solidFill>
                <a:schemeClr val="bg1"/>
              </a:solidFill>
            </a:endParaRPr>
          </a:p>
          <a:p>
            <a:r>
              <a:rPr lang="en-US" sz="4000" i="1" dirty="0">
                <a:solidFill>
                  <a:schemeClr val="bg1"/>
                </a:solidFill>
              </a:rPr>
              <a:t>“Their foot shall slip in due time, for the day of their calamity is at hand.”</a:t>
            </a:r>
          </a:p>
        </p:txBody>
      </p:sp>
    </p:spTree>
    <p:extLst>
      <p:ext uri="{BB962C8B-B14F-4D97-AF65-F5344CB8AC3E}">
        <p14:creationId xmlns:p14="http://schemas.microsoft.com/office/powerpoint/2010/main" val="9176080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4D8BC6A-ABB6-81B2-8F61-75EEBE7BD7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-1084216" y="0"/>
            <a:ext cx="1541458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9BD477B-F5F8-ADCF-B2BB-D7FB111C08E2}"/>
              </a:ext>
            </a:extLst>
          </p:cNvPr>
          <p:cNvSpPr txBox="1"/>
          <p:nvPr/>
        </p:nvSpPr>
        <p:spPr>
          <a:xfrm>
            <a:off x="548640" y="1397726"/>
            <a:ext cx="12070079" cy="529375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sz="4000" dirty="0">
                <a:solidFill>
                  <a:schemeClr val="bg1"/>
                </a:solidFill>
              </a:rPr>
              <a:t>	    SINNERS IN THE HANDS OF AN ANGRY GOD</a:t>
            </a:r>
          </a:p>
          <a:p>
            <a:endParaRPr lang="en-US" sz="4000" dirty="0">
              <a:solidFill>
                <a:schemeClr val="bg1"/>
              </a:solidFill>
            </a:endParaRPr>
          </a:p>
          <a:p>
            <a:r>
              <a:rPr lang="en-US" sz="4000" dirty="0">
                <a:solidFill>
                  <a:schemeClr val="bg1"/>
                </a:solidFill>
              </a:rPr>
              <a:t>   “There is nothing that keeps wicked men at any one </a:t>
            </a:r>
          </a:p>
          <a:p>
            <a:r>
              <a:rPr lang="en-US" sz="4000" dirty="0">
                <a:solidFill>
                  <a:schemeClr val="bg1"/>
                </a:solidFill>
              </a:rPr>
              <a:t>     moment out of hell but the mere pleasure of God.”</a:t>
            </a:r>
          </a:p>
          <a:p>
            <a:endParaRPr lang="en-US" sz="4000" dirty="0">
              <a:solidFill>
                <a:schemeClr val="bg1"/>
              </a:solidFill>
            </a:endParaRPr>
          </a:p>
          <a:p>
            <a:r>
              <a:rPr lang="en-US" sz="4000" dirty="0">
                <a:solidFill>
                  <a:schemeClr val="bg1"/>
                </a:solidFill>
              </a:rPr>
              <a:t>	“The devil stands ready to fall upon them and seize them as his own, as what moment God shall permit.”</a:t>
            </a:r>
          </a:p>
          <a:p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9580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56E7C75-D2AD-8213-EA84-FE1227CC74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12161517" cy="687178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56239E3-4ADD-4942-170F-C20410FC5EA7}"/>
              </a:ext>
            </a:extLst>
          </p:cNvPr>
          <p:cNvSpPr txBox="1"/>
          <p:nvPr/>
        </p:nvSpPr>
        <p:spPr>
          <a:xfrm>
            <a:off x="1227909" y="1750423"/>
            <a:ext cx="9940834" cy="193899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The Lord…is not willing that any should perish but that all should come to repentance</a:t>
            </a:r>
          </a:p>
          <a:p>
            <a:pPr algn="ctr"/>
            <a:r>
              <a:rPr lang="en-US" sz="4000" i="1" dirty="0">
                <a:solidFill>
                  <a:srgbClr val="FFC000"/>
                </a:solidFill>
              </a:rPr>
              <a:t>2 Peter 3:9</a:t>
            </a:r>
          </a:p>
        </p:txBody>
      </p:sp>
    </p:spTree>
    <p:extLst>
      <p:ext uri="{BB962C8B-B14F-4D97-AF65-F5344CB8AC3E}">
        <p14:creationId xmlns:p14="http://schemas.microsoft.com/office/powerpoint/2010/main" val="12341445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1333FD3-49D2-8A17-3621-0FE5053D40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68095BE-342A-C475-4D33-3F9489DE811A}"/>
              </a:ext>
            </a:extLst>
          </p:cNvPr>
          <p:cNvSpPr txBox="1"/>
          <p:nvPr/>
        </p:nvSpPr>
        <p:spPr>
          <a:xfrm>
            <a:off x="561703" y="627017"/>
            <a:ext cx="10816046" cy="563231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A6FB41"/>
                </a:solidFill>
              </a:rPr>
              <a:t>Exodus 33:12-19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</a:rPr>
              <a:t>Moses says to the Lord: </a:t>
            </a:r>
            <a:r>
              <a:rPr lang="en-US" sz="4000" dirty="0">
                <a:solidFill>
                  <a:srgbClr val="FFC000"/>
                </a:solidFill>
              </a:rPr>
              <a:t>Show me who you are</a:t>
            </a:r>
          </a:p>
          <a:p>
            <a:pPr algn="ctr"/>
            <a:endParaRPr lang="en-US" sz="4000" dirty="0">
              <a:solidFill>
                <a:schemeClr val="bg1"/>
              </a:solidFill>
            </a:endParaRPr>
          </a:p>
          <a:p>
            <a:pPr algn="ctr"/>
            <a:endParaRPr lang="en-US" sz="4000" dirty="0">
              <a:solidFill>
                <a:schemeClr val="bg1"/>
              </a:solidFill>
            </a:endParaRPr>
          </a:p>
          <a:p>
            <a:pPr algn="ctr"/>
            <a:endParaRPr lang="en-US" sz="4000" dirty="0">
              <a:solidFill>
                <a:schemeClr val="bg1"/>
              </a:solidFill>
            </a:endParaRPr>
          </a:p>
          <a:p>
            <a:pPr algn="ctr"/>
            <a:endParaRPr lang="en-US" sz="4000" dirty="0">
              <a:solidFill>
                <a:schemeClr val="bg1"/>
              </a:solidFill>
            </a:endParaRPr>
          </a:p>
          <a:p>
            <a:pPr algn="ctr"/>
            <a:endParaRPr lang="en-US" sz="4000" dirty="0">
              <a:solidFill>
                <a:schemeClr val="bg1"/>
              </a:solidFill>
            </a:endParaRPr>
          </a:p>
          <a:p>
            <a:pPr algn="ctr"/>
            <a:endParaRPr lang="en-US" sz="4000" dirty="0">
              <a:solidFill>
                <a:schemeClr val="bg1"/>
              </a:solidFill>
            </a:endParaRPr>
          </a:p>
          <a:p>
            <a:pPr algn="ctr"/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4795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1333FD3-49D2-8A17-3621-0FE5053D40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68095BE-342A-C475-4D33-3F9489DE811A}"/>
              </a:ext>
            </a:extLst>
          </p:cNvPr>
          <p:cNvSpPr txBox="1"/>
          <p:nvPr/>
        </p:nvSpPr>
        <p:spPr>
          <a:xfrm>
            <a:off x="561703" y="627017"/>
            <a:ext cx="10816046" cy="563231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A6FB41"/>
                </a:solidFill>
              </a:rPr>
              <a:t>Exodus 33:12-19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</a:rPr>
              <a:t>Moses says to the Lord: </a:t>
            </a:r>
            <a:r>
              <a:rPr lang="en-US" sz="4000" dirty="0">
                <a:solidFill>
                  <a:srgbClr val="FFC000"/>
                </a:solidFill>
              </a:rPr>
              <a:t>Show me who you are</a:t>
            </a:r>
          </a:p>
          <a:p>
            <a:pPr algn="ctr"/>
            <a:endParaRPr lang="en-US" sz="4000" dirty="0">
              <a:solidFill>
                <a:schemeClr val="bg1"/>
              </a:solidFill>
            </a:endParaRPr>
          </a:p>
          <a:p>
            <a:pPr algn="ctr"/>
            <a:r>
              <a:rPr lang="en-US" sz="4000" dirty="0">
                <a:solidFill>
                  <a:schemeClr val="bg1"/>
                </a:solidFill>
              </a:rPr>
              <a:t>Lord answers in </a:t>
            </a:r>
            <a:r>
              <a:rPr lang="en-US" sz="4000" dirty="0">
                <a:solidFill>
                  <a:srgbClr val="A6FB41"/>
                </a:solidFill>
              </a:rPr>
              <a:t>Exodus 34:5-7</a:t>
            </a:r>
          </a:p>
          <a:p>
            <a:pPr algn="ctr"/>
            <a:endParaRPr lang="en-US" sz="4000" dirty="0">
              <a:solidFill>
                <a:srgbClr val="A6FB41"/>
              </a:solidFill>
            </a:endParaRPr>
          </a:p>
          <a:p>
            <a:pPr algn="ctr"/>
            <a:endParaRPr lang="en-US" sz="4000" dirty="0">
              <a:solidFill>
                <a:srgbClr val="A6FB41"/>
              </a:solidFill>
            </a:endParaRPr>
          </a:p>
          <a:p>
            <a:pPr algn="ctr"/>
            <a:endParaRPr lang="en-US" sz="4000" dirty="0">
              <a:solidFill>
                <a:srgbClr val="A6FB41"/>
              </a:solidFill>
            </a:endParaRPr>
          </a:p>
          <a:p>
            <a:pPr algn="ctr"/>
            <a:endParaRPr lang="en-US" sz="4000" dirty="0">
              <a:solidFill>
                <a:srgbClr val="A6FB41"/>
              </a:solidFill>
            </a:endParaRPr>
          </a:p>
          <a:p>
            <a:pPr algn="ctr"/>
            <a:endParaRPr lang="en-US" sz="4000" dirty="0">
              <a:solidFill>
                <a:srgbClr val="A6FB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2542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1333FD3-49D2-8A17-3621-0FE5053D40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68095BE-342A-C475-4D33-3F9489DE811A}"/>
              </a:ext>
            </a:extLst>
          </p:cNvPr>
          <p:cNvSpPr txBox="1"/>
          <p:nvPr/>
        </p:nvSpPr>
        <p:spPr>
          <a:xfrm>
            <a:off x="561703" y="627017"/>
            <a:ext cx="10816046" cy="563231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A6FB41"/>
                </a:solidFill>
              </a:rPr>
              <a:t>Exodus 33:12-19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</a:rPr>
              <a:t>Moses says to the Lord: </a:t>
            </a:r>
            <a:r>
              <a:rPr lang="en-US" sz="4000" dirty="0">
                <a:solidFill>
                  <a:srgbClr val="FFC000"/>
                </a:solidFill>
              </a:rPr>
              <a:t>Show me who you are</a:t>
            </a:r>
          </a:p>
          <a:p>
            <a:pPr algn="ctr"/>
            <a:endParaRPr lang="en-US" sz="4000" dirty="0">
              <a:solidFill>
                <a:schemeClr val="bg1"/>
              </a:solidFill>
            </a:endParaRPr>
          </a:p>
          <a:p>
            <a:pPr algn="ctr"/>
            <a:r>
              <a:rPr lang="en-US" sz="4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Lord answers in </a:t>
            </a:r>
            <a:r>
              <a:rPr lang="en-US" sz="4000" dirty="0">
                <a:solidFill>
                  <a:srgbClr val="A6FB41"/>
                </a:solidFill>
              </a:rPr>
              <a:t>Exodus 34:5-7</a:t>
            </a:r>
          </a:p>
          <a:p>
            <a:pPr algn="ctr"/>
            <a:r>
              <a:rPr lang="en-US" sz="4000" i="1" dirty="0">
                <a:solidFill>
                  <a:schemeClr val="bg1"/>
                </a:solidFill>
              </a:rPr>
              <a:t>“…The Lord, the Lord God, </a:t>
            </a:r>
            <a:r>
              <a:rPr lang="en-US" sz="4000" b="1" i="1" dirty="0">
                <a:solidFill>
                  <a:srgbClr val="FFC000"/>
                </a:solidFill>
              </a:rPr>
              <a:t>merciful </a:t>
            </a:r>
            <a:r>
              <a:rPr lang="en-US" sz="4000" i="1" dirty="0">
                <a:solidFill>
                  <a:schemeClr val="bg1"/>
                </a:solidFill>
              </a:rPr>
              <a:t>and </a:t>
            </a:r>
            <a:r>
              <a:rPr lang="en-US" sz="4000" b="1" i="1" dirty="0">
                <a:solidFill>
                  <a:srgbClr val="FFC000"/>
                </a:solidFill>
              </a:rPr>
              <a:t>gracious</a:t>
            </a:r>
            <a:r>
              <a:rPr lang="en-US" sz="4000" i="1" dirty="0">
                <a:solidFill>
                  <a:schemeClr val="bg1"/>
                </a:solidFill>
              </a:rPr>
              <a:t>, </a:t>
            </a:r>
            <a:r>
              <a:rPr lang="en-US" sz="4000" b="1" i="1" dirty="0">
                <a:solidFill>
                  <a:srgbClr val="FFC000"/>
                </a:solidFill>
              </a:rPr>
              <a:t>longsuffering</a:t>
            </a:r>
            <a:r>
              <a:rPr lang="en-US" sz="4000" i="1" dirty="0">
                <a:solidFill>
                  <a:schemeClr val="bg1"/>
                </a:solidFill>
              </a:rPr>
              <a:t>, and abounding in </a:t>
            </a:r>
            <a:r>
              <a:rPr lang="en-US" sz="4000" b="1" i="1" dirty="0">
                <a:solidFill>
                  <a:srgbClr val="FFC000"/>
                </a:solidFill>
              </a:rPr>
              <a:t>goodness </a:t>
            </a:r>
            <a:r>
              <a:rPr lang="en-US" sz="4000" i="1" dirty="0">
                <a:solidFill>
                  <a:schemeClr val="bg1"/>
                </a:solidFill>
              </a:rPr>
              <a:t>and </a:t>
            </a:r>
            <a:r>
              <a:rPr lang="en-US" sz="4000" b="1" i="1" dirty="0">
                <a:solidFill>
                  <a:srgbClr val="FFC000"/>
                </a:solidFill>
              </a:rPr>
              <a:t>truth</a:t>
            </a:r>
            <a:r>
              <a:rPr lang="en-US" sz="4000" i="1" dirty="0">
                <a:solidFill>
                  <a:schemeClr val="bg1"/>
                </a:solidFill>
              </a:rPr>
              <a:t>, keeping mercy for thousands, </a:t>
            </a:r>
            <a:r>
              <a:rPr lang="en-US" sz="4000" b="1" i="1" dirty="0">
                <a:solidFill>
                  <a:srgbClr val="FFC000"/>
                </a:solidFill>
              </a:rPr>
              <a:t>forgiving</a:t>
            </a:r>
            <a:r>
              <a:rPr lang="en-US" sz="4000" i="1" dirty="0">
                <a:solidFill>
                  <a:schemeClr val="bg1"/>
                </a:solidFill>
              </a:rPr>
              <a:t> iniquity and transgression and sin, by no means clearing the guilty…”</a:t>
            </a:r>
          </a:p>
        </p:txBody>
      </p:sp>
    </p:spTree>
    <p:extLst>
      <p:ext uri="{BB962C8B-B14F-4D97-AF65-F5344CB8AC3E}">
        <p14:creationId xmlns:p14="http://schemas.microsoft.com/office/powerpoint/2010/main" val="27066150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8096872-1AB0-C7AF-1A54-409815915F96}"/>
              </a:ext>
            </a:extLst>
          </p:cNvPr>
          <p:cNvSpPr txBox="1"/>
          <p:nvPr/>
        </p:nvSpPr>
        <p:spPr>
          <a:xfrm>
            <a:off x="0" y="0"/>
            <a:ext cx="12192000" cy="1837426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sz="5400" dirty="0"/>
          </a:p>
          <a:p>
            <a:endParaRPr lang="en-US" sz="5400" dirty="0"/>
          </a:p>
          <a:p>
            <a:r>
              <a:rPr lang="en-US" sz="5400" dirty="0"/>
              <a:t>	</a:t>
            </a:r>
          </a:p>
          <a:p>
            <a:endParaRPr lang="en-US" sz="5400" dirty="0"/>
          </a:p>
          <a:p>
            <a:endParaRPr lang="en-US" sz="5400" dirty="0"/>
          </a:p>
          <a:p>
            <a:endParaRPr lang="en-US" sz="5400" dirty="0"/>
          </a:p>
          <a:p>
            <a:endParaRPr lang="en-US" sz="5400" dirty="0"/>
          </a:p>
          <a:p>
            <a:endParaRPr lang="en-US" sz="5400" dirty="0"/>
          </a:p>
          <a:p>
            <a:endParaRPr lang="en-US" sz="5400" dirty="0"/>
          </a:p>
          <a:p>
            <a:endParaRPr lang="en-US" sz="5400" dirty="0"/>
          </a:p>
          <a:p>
            <a:endParaRPr lang="en-US" sz="5400" dirty="0"/>
          </a:p>
          <a:p>
            <a:endParaRPr lang="en-US" sz="5400" dirty="0"/>
          </a:p>
          <a:p>
            <a:endParaRPr lang="en-US" sz="5400" dirty="0"/>
          </a:p>
          <a:p>
            <a:endParaRPr lang="en-US" sz="5400" dirty="0"/>
          </a:p>
          <a:p>
            <a:endParaRPr lang="en-US" sz="5400" dirty="0"/>
          </a:p>
          <a:p>
            <a:endParaRPr lang="en-US" sz="5400" dirty="0"/>
          </a:p>
          <a:p>
            <a:endParaRPr lang="en-US" sz="5400" dirty="0"/>
          </a:p>
          <a:p>
            <a:endParaRPr lang="en-US" sz="5400" dirty="0"/>
          </a:p>
          <a:p>
            <a:endParaRPr lang="en-US" sz="5400" dirty="0"/>
          </a:p>
          <a:p>
            <a:endParaRPr lang="en-US" sz="5400" dirty="0"/>
          </a:p>
          <a:p>
            <a:endParaRPr lang="en-US" sz="5400" dirty="0"/>
          </a:p>
          <a:p>
            <a:endParaRPr lang="en-US" sz="5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F44679C-C36C-1DAA-74F2-7F9F1015EF84}"/>
              </a:ext>
            </a:extLst>
          </p:cNvPr>
          <p:cNvSpPr/>
          <p:nvPr/>
        </p:nvSpPr>
        <p:spPr>
          <a:xfrm>
            <a:off x="4999512" y="2695699"/>
            <a:ext cx="1531917" cy="8193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>
                <a:solidFill>
                  <a:schemeClr val="tx1"/>
                </a:solidFill>
              </a:rPr>
              <a:t>Time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879492E-521A-59F7-2073-915FCB492D13}"/>
              </a:ext>
            </a:extLst>
          </p:cNvPr>
          <p:cNvCxnSpPr/>
          <p:nvPr/>
        </p:nvCxnSpPr>
        <p:spPr>
          <a:xfrm>
            <a:off x="4999512" y="3301340"/>
            <a:ext cx="1531917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6E86396-E274-5703-A59D-3925EAFA77E3}"/>
              </a:ext>
            </a:extLst>
          </p:cNvPr>
          <p:cNvCxnSpPr>
            <a:cxnSpLocks/>
          </p:cNvCxnSpPr>
          <p:nvPr/>
        </p:nvCxnSpPr>
        <p:spPr>
          <a:xfrm>
            <a:off x="4999512" y="2695699"/>
            <a:ext cx="0" cy="81939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1369B3E-0C45-07AE-F2AB-411661B700C8}"/>
              </a:ext>
            </a:extLst>
          </p:cNvPr>
          <p:cNvCxnSpPr>
            <a:cxnSpLocks/>
          </p:cNvCxnSpPr>
          <p:nvPr/>
        </p:nvCxnSpPr>
        <p:spPr>
          <a:xfrm>
            <a:off x="6531429" y="2695699"/>
            <a:ext cx="0" cy="81939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42519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1333FD3-49D2-8A17-3621-0FE5053D40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68095BE-342A-C475-4D33-3F9489DE811A}"/>
              </a:ext>
            </a:extLst>
          </p:cNvPr>
          <p:cNvSpPr txBox="1"/>
          <p:nvPr/>
        </p:nvSpPr>
        <p:spPr>
          <a:xfrm>
            <a:off x="561703" y="627017"/>
            <a:ext cx="10816046" cy="501675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endParaRPr lang="en-US" sz="4000" dirty="0">
              <a:solidFill>
                <a:schemeClr val="bg1"/>
              </a:solidFill>
            </a:endParaRPr>
          </a:p>
          <a:p>
            <a:pPr algn="ctr"/>
            <a:r>
              <a:rPr lang="en-US" sz="4000" dirty="0">
                <a:solidFill>
                  <a:srgbClr val="A6FB41"/>
                </a:solidFill>
              </a:rPr>
              <a:t>Exodus 34:5-7</a:t>
            </a:r>
          </a:p>
          <a:p>
            <a:pPr algn="ctr"/>
            <a:r>
              <a:rPr lang="en-US" sz="4000" i="1" dirty="0">
                <a:solidFill>
                  <a:schemeClr val="bg1"/>
                </a:solidFill>
              </a:rPr>
              <a:t>“…forgiving iniquity and transgression and sin, by no means clearing the guilty, </a:t>
            </a:r>
            <a:r>
              <a:rPr lang="en-US" sz="4000" b="1" i="1" dirty="0">
                <a:solidFill>
                  <a:srgbClr val="FFC000"/>
                </a:solidFill>
              </a:rPr>
              <a:t>visiting</a:t>
            </a:r>
            <a:r>
              <a:rPr lang="en-US" sz="4000" i="1" dirty="0">
                <a:solidFill>
                  <a:schemeClr val="bg1"/>
                </a:solidFill>
              </a:rPr>
              <a:t> the iniquities of the father upon the children and the children’s children to the third and fourth generation.”</a:t>
            </a:r>
          </a:p>
          <a:p>
            <a:pPr algn="ctr"/>
            <a:endParaRPr lang="en-US" sz="4000" i="1" dirty="0">
              <a:solidFill>
                <a:srgbClr val="FFFD78"/>
              </a:solidFill>
            </a:endParaRPr>
          </a:p>
          <a:p>
            <a:pPr algn="ctr"/>
            <a:r>
              <a:rPr lang="en-US" sz="4000" b="1" i="1" dirty="0">
                <a:solidFill>
                  <a:srgbClr val="FFC000"/>
                </a:solidFill>
              </a:rPr>
              <a:t>Visiting</a:t>
            </a:r>
            <a:r>
              <a:rPr lang="en-US" sz="4000" i="1" dirty="0">
                <a:solidFill>
                  <a:schemeClr val="bg1"/>
                </a:solidFill>
              </a:rPr>
              <a:t> </a:t>
            </a:r>
            <a:r>
              <a:rPr lang="en-US" sz="4000" i="1" dirty="0">
                <a:solidFill>
                  <a:srgbClr val="FFFD78"/>
                </a:solidFill>
              </a:rPr>
              <a:t>= </a:t>
            </a:r>
            <a:r>
              <a:rPr lang="en-US" sz="4000" i="1" dirty="0">
                <a:solidFill>
                  <a:schemeClr val="bg1"/>
                </a:solidFill>
              </a:rPr>
              <a:t>consequences, not guilt</a:t>
            </a:r>
          </a:p>
        </p:txBody>
      </p:sp>
    </p:spTree>
    <p:extLst>
      <p:ext uri="{BB962C8B-B14F-4D97-AF65-F5344CB8AC3E}">
        <p14:creationId xmlns:p14="http://schemas.microsoft.com/office/powerpoint/2010/main" val="33662942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2943FD6-3FF4-FB65-D012-C41CCEC504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3D3D7CF-3FB7-C997-3E6F-F37FDB650D4D}"/>
              </a:ext>
            </a:extLst>
          </p:cNvPr>
          <p:cNvSpPr txBox="1"/>
          <p:nvPr/>
        </p:nvSpPr>
        <p:spPr>
          <a:xfrm>
            <a:off x="0" y="13063"/>
            <a:ext cx="121920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  </a:t>
            </a:r>
            <a:r>
              <a:rPr lang="en-US" sz="4000" dirty="0">
                <a:solidFill>
                  <a:srgbClr val="00FB92"/>
                </a:solidFill>
              </a:rPr>
              <a:t>EZEKIEL 18</a:t>
            </a:r>
          </a:p>
          <a:p>
            <a:pPr algn="ctr"/>
            <a:endParaRPr lang="en-US" sz="1000" dirty="0">
              <a:solidFill>
                <a:schemeClr val="bg1"/>
              </a:solidFill>
            </a:endParaRPr>
          </a:p>
          <a:p>
            <a:pPr algn="ctr"/>
            <a:r>
              <a:rPr lang="en-US" sz="4000" dirty="0">
                <a:solidFill>
                  <a:schemeClr val="bg1"/>
                </a:solidFill>
              </a:rPr>
              <a:t>The word of the Lord comes to Ezekiel to refute the idea that a child will suffer the </a:t>
            </a:r>
            <a:r>
              <a:rPr lang="en-US" sz="4000" dirty="0">
                <a:solidFill>
                  <a:srgbClr val="FFC000"/>
                </a:solidFill>
              </a:rPr>
              <a:t>guilt </a:t>
            </a:r>
            <a:r>
              <a:rPr lang="en-US" sz="4000" dirty="0">
                <a:solidFill>
                  <a:schemeClr val="bg1"/>
                </a:solidFill>
              </a:rPr>
              <a:t>of the father’s sin</a:t>
            </a:r>
          </a:p>
        </p:txBody>
      </p:sp>
    </p:spTree>
    <p:extLst>
      <p:ext uri="{BB962C8B-B14F-4D97-AF65-F5344CB8AC3E}">
        <p14:creationId xmlns:p14="http://schemas.microsoft.com/office/powerpoint/2010/main" val="34398098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2943FD6-3FF4-FB65-D012-C41CCEC504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3D3D7CF-3FB7-C997-3E6F-F37FDB650D4D}"/>
              </a:ext>
            </a:extLst>
          </p:cNvPr>
          <p:cNvSpPr txBox="1"/>
          <p:nvPr/>
        </p:nvSpPr>
        <p:spPr>
          <a:xfrm>
            <a:off x="0" y="0"/>
            <a:ext cx="1219200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  </a:t>
            </a:r>
            <a:r>
              <a:rPr lang="en-US" sz="4000" dirty="0">
                <a:solidFill>
                  <a:srgbClr val="00FB92"/>
                </a:solidFill>
              </a:rPr>
              <a:t>EZEKIEL 18</a:t>
            </a:r>
          </a:p>
          <a:p>
            <a:pPr algn="ctr"/>
            <a:endParaRPr lang="en-US" sz="1000" dirty="0">
              <a:solidFill>
                <a:schemeClr val="bg1"/>
              </a:solidFill>
            </a:endParaRPr>
          </a:p>
          <a:p>
            <a:pPr algn="ctr"/>
            <a:endParaRPr lang="en-US" sz="2000" dirty="0">
              <a:solidFill>
                <a:schemeClr val="bg1"/>
              </a:solidFill>
            </a:endParaRPr>
          </a:p>
          <a:p>
            <a:r>
              <a:rPr lang="en-US" sz="4000" dirty="0">
                <a:solidFill>
                  <a:schemeClr val="bg1"/>
                </a:solidFill>
              </a:rPr>
              <a:t>			    </a:t>
            </a:r>
            <a:r>
              <a:rPr lang="en-US" sz="4000" u="sng" dirty="0">
                <a:solidFill>
                  <a:srgbClr val="FFC000"/>
                </a:solidFill>
              </a:rPr>
              <a:t>Story of 3 Generations</a:t>
            </a:r>
            <a:r>
              <a:rPr lang="en-US" sz="4000" dirty="0">
                <a:solidFill>
                  <a:schemeClr val="bg1"/>
                </a:solidFill>
              </a:rPr>
              <a:t>: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4000" dirty="0">
                <a:solidFill>
                  <a:schemeClr val="bg1"/>
                </a:solidFill>
              </a:rPr>
              <a:t>	</a:t>
            </a:r>
            <a:r>
              <a:rPr lang="en-US" sz="4000" dirty="0">
                <a:solidFill>
                  <a:srgbClr val="00FB92"/>
                </a:solidFill>
              </a:rPr>
              <a:t>Righteous father</a:t>
            </a:r>
            <a:r>
              <a:rPr lang="en-US" sz="4000" dirty="0">
                <a:solidFill>
                  <a:schemeClr val="bg1"/>
                </a:solidFill>
              </a:rPr>
              <a:t> …</a:t>
            </a:r>
            <a:r>
              <a:rPr lang="en-US" sz="4000" i="1" dirty="0">
                <a:solidFill>
                  <a:schemeClr val="bg1"/>
                </a:solidFill>
              </a:rPr>
              <a:t>He is just, he shall surely live</a:t>
            </a:r>
          </a:p>
          <a:p>
            <a:r>
              <a:rPr lang="en-US" sz="4000" dirty="0">
                <a:solidFill>
                  <a:schemeClr val="bg1"/>
                </a:solidFill>
              </a:rPr>
              <a:t>	</a:t>
            </a:r>
            <a:r>
              <a:rPr lang="en-US" sz="4000" dirty="0">
                <a:solidFill>
                  <a:srgbClr val="00FB92"/>
                </a:solidFill>
              </a:rPr>
              <a:t>Wicked son </a:t>
            </a:r>
            <a:r>
              <a:rPr lang="en-US" sz="4000" dirty="0">
                <a:solidFill>
                  <a:schemeClr val="bg1"/>
                </a:solidFill>
              </a:rPr>
              <a:t>…</a:t>
            </a:r>
            <a:r>
              <a:rPr lang="en-US" sz="4000" i="1" dirty="0">
                <a:solidFill>
                  <a:schemeClr val="bg1"/>
                </a:solidFill>
              </a:rPr>
              <a:t>he shall surely die</a:t>
            </a:r>
          </a:p>
          <a:p>
            <a:r>
              <a:rPr lang="en-US" sz="4000" dirty="0">
                <a:solidFill>
                  <a:schemeClr val="bg1"/>
                </a:solidFill>
              </a:rPr>
              <a:t>	</a:t>
            </a:r>
            <a:r>
              <a:rPr lang="en-US" sz="4000" dirty="0">
                <a:solidFill>
                  <a:srgbClr val="00FB92"/>
                </a:solidFill>
              </a:rPr>
              <a:t>Righteous grandson </a:t>
            </a:r>
            <a:r>
              <a:rPr lang="en-US" sz="4000" dirty="0">
                <a:solidFill>
                  <a:schemeClr val="bg1"/>
                </a:solidFill>
              </a:rPr>
              <a:t>…</a:t>
            </a:r>
            <a:r>
              <a:rPr lang="en-US" sz="4000" i="1" dirty="0">
                <a:solidFill>
                  <a:schemeClr val="bg1"/>
                </a:solidFill>
              </a:rPr>
              <a:t>he shall surely live</a:t>
            </a:r>
          </a:p>
        </p:txBody>
      </p:sp>
    </p:spTree>
    <p:extLst>
      <p:ext uri="{BB962C8B-B14F-4D97-AF65-F5344CB8AC3E}">
        <p14:creationId xmlns:p14="http://schemas.microsoft.com/office/powerpoint/2010/main" val="32155531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2943FD6-3FF4-FB65-D012-C41CCEC504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3D3D7CF-3FB7-C997-3E6F-F37FDB650D4D}"/>
              </a:ext>
            </a:extLst>
          </p:cNvPr>
          <p:cNvSpPr txBox="1"/>
          <p:nvPr/>
        </p:nvSpPr>
        <p:spPr>
          <a:xfrm>
            <a:off x="0" y="0"/>
            <a:ext cx="11978640" cy="670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  </a:t>
            </a:r>
            <a:r>
              <a:rPr lang="en-US" sz="4000" dirty="0">
                <a:solidFill>
                  <a:srgbClr val="00FB92"/>
                </a:solidFill>
              </a:rPr>
              <a:t>EZEKIEL 18</a:t>
            </a:r>
          </a:p>
          <a:p>
            <a:pPr algn="ctr"/>
            <a:endParaRPr lang="en-US" sz="1000" dirty="0">
              <a:solidFill>
                <a:schemeClr val="bg1"/>
              </a:solidFill>
            </a:endParaRPr>
          </a:p>
          <a:p>
            <a:pPr algn="ctr"/>
            <a:endParaRPr lang="en-US" sz="2000" dirty="0">
              <a:solidFill>
                <a:schemeClr val="bg1"/>
              </a:solidFill>
            </a:endParaRPr>
          </a:p>
          <a:p>
            <a:r>
              <a:rPr lang="en-US" sz="4000" dirty="0">
                <a:solidFill>
                  <a:srgbClr val="00FB92"/>
                </a:solidFill>
              </a:rPr>
              <a:t>18:20 </a:t>
            </a:r>
            <a:r>
              <a:rPr lang="en-US" sz="4000" dirty="0">
                <a:solidFill>
                  <a:schemeClr val="bg1"/>
                </a:solidFill>
              </a:rPr>
              <a:t>– “The soul who sins shall die. The son shall not 		bear the guilt of the father, nor the father bear 		the guilt of the son…”</a:t>
            </a:r>
          </a:p>
          <a:p>
            <a:endParaRPr lang="en-US" sz="4000" dirty="0">
              <a:solidFill>
                <a:schemeClr val="bg1"/>
              </a:solidFill>
            </a:endParaRPr>
          </a:p>
          <a:p>
            <a:r>
              <a:rPr lang="en-US" sz="4000" dirty="0">
                <a:solidFill>
                  <a:srgbClr val="00FB92"/>
                </a:solidFill>
              </a:rPr>
              <a:t>18:23</a:t>
            </a:r>
            <a:r>
              <a:rPr lang="en-US" sz="4000" dirty="0">
                <a:solidFill>
                  <a:schemeClr val="bg1"/>
                </a:solidFill>
              </a:rPr>
              <a:t> – “Do I have any pleasure at all that the wicked 		should die?”</a:t>
            </a:r>
          </a:p>
          <a:p>
            <a:endParaRPr lang="en-US" sz="4000" dirty="0">
              <a:solidFill>
                <a:schemeClr val="bg1"/>
              </a:solidFill>
            </a:endParaRPr>
          </a:p>
          <a:p>
            <a:r>
              <a:rPr lang="en-US" sz="4000" dirty="0">
                <a:solidFill>
                  <a:srgbClr val="00FB92"/>
                </a:solidFill>
              </a:rPr>
              <a:t>18:32</a:t>
            </a:r>
            <a:r>
              <a:rPr lang="en-US" sz="4000" dirty="0">
                <a:solidFill>
                  <a:schemeClr val="bg1"/>
                </a:solidFill>
              </a:rPr>
              <a:t> – “For I have no pleasure in the death of one who 		dies.”</a:t>
            </a:r>
          </a:p>
        </p:txBody>
      </p:sp>
    </p:spTree>
    <p:extLst>
      <p:ext uri="{BB962C8B-B14F-4D97-AF65-F5344CB8AC3E}">
        <p14:creationId xmlns:p14="http://schemas.microsoft.com/office/powerpoint/2010/main" val="18680452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2943FD6-3FF4-FB65-D012-C41CCEC504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3D3D7CF-3FB7-C997-3E6F-F37FDB650D4D}"/>
              </a:ext>
            </a:extLst>
          </p:cNvPr>
          <p:cNvSpPr txBox="1"/>
          <p:nvPr/>
        </p:nvSpPr>
        <p:spPr>
          <a:xfrm>
            <a:off x="0" y="0"/>
            <a:ext cx="11978640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rgbClr val="00FB92"/>
                </a:solidFill>
              </a:rPr>
              <a:t>EZEKIEL 33 </a:t>
            </a:r>
            <a:endParaRPr lang="en-US" sz="4000" dirty="0">
              <a:solidFill>
                <a:srgbClr val="00FB92"/>
              </a:solidFill>
            </a:endParaRPr>
          </a:p>
          <a:p>
            <a:pPr algn="ctr"/>
            <a:endParaRPr lang="en-US" sz="1000" dirty="0">
              <a:solidFill>
                <a:schemeClr val="bg1"/>
              </a:solidFill>
            </a:endParaRPr>
          </a:p>
          <a:p>
            <a:pPr algn="ctr"/>
            <a:endParaRPr lang="en-US" sz="2000" dirty="0">
              <a:solidFill>
                <a:schemeClr val="bg1"/>
              </a:solidFill>
            </a:endParaRPr>
          </a:p>
          <a:p>
            <a:r>
              <a:rPr lang="en-US" sz="4000" dirty="0">
                <a:solidFill>
                  <a:srgbClr val="00FB92"/>
                </a:solidFill>
              </a:rPr>
              <a:t>33:11 </a:t>
            </a:r>
            <a:r>
              <a:rPr lang="en-US" sz="4000" dirty="0">
                <a:solidFill>
                  <a:schemeClr val="bg1"/>
                </a:solidFill>
              </a:rPr>
              <a:t>– “As I live, says the Lord God, I have no pleasure in 		the death of the wicked, but that the wicked 		turn from his way and live. Turn, turn from your 		evil ways! For why should you die, O house of 		Israel?”</a:t>
            </a:r>
          </a:p>
          <a:p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9227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56E7C75-D2AD-8213-EA84-FE1227CC74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12161517" cy="687178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56239E3-4ADD-4942-170F-C20410FC5EA7}"/>
              </a:ext>
            </a:extLst>
          </p:cNvPr>
          <p:cNvSpPr txBox="1"/>
          <p:nvPr/>
        </p:nvSpPr>
        <p:spPr>
          <a:xfrm>
            <a:off x="1227909" y="1750423"/>
            <a:ext cx="9940834" cy="193899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The Lord…is not willing that any should perish but that all should come to repentance</a:t>
            </a:r>
          </a:p>
          <a:p>
            <a:pPr algn="ctr"/>
            <a:r>
              <a:rPr lang="en-US" sz="4000" i="1" dirty="0">
                <a:solidFill>
                  <a:srgbClr val="FFC000"/>
                </a:solidFill>
              </a:rPr>
              <a:t>2 Peter 3:9</a:t>
            </a:r>
          </a:p>
        </p:txBody>
      </p:sp>
    </p:spTree>
    <p:extLst>
      <p:ext uri="{BB962C8B-B14F-4D97-AF65-F5344CB8AC3E}">
        <p14:creationId xmlns:p14="http://schemas.microsoft.com/office/powerpoint/2010/main" val="17861808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8096872-1AB0-C7AF-1A54-409815915F96}"/>
              </a:ext>
            </a:extLst>
          </p:cNvPr>
          <p:cNvSpPr txBox="1"/>
          <p:nvPr/>
        </p:nvSpPr>
        <p:spPr>
          <a:xfrm>
            <a:off x="0" y="0"/>
            <a:ext cx="12192000" cy="1837426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sz="5400" dirty="0"/>
          </a:p>
          <a:p>
            <a:endParaRPr lang="en-US" sz="5400" dirty="0"/>
          </a:p>
          <a:p>
            <a:r>
              <a:rPr lang="en-US" sz="5400" dirty="0"/>
              <a:t>	</a:t>
            </a:r>
          </a:p>
          <a:p>
            <a:endParaRPr lang="en-US" sz="5400" dirty="0"/>
          </a:p>
          <a:p>
            <a:endParaRPr lang="en-US" sz="5400" dirty="0"/>
          </a:p>
          <a:p>
            <a:endParaRPr lang="en-US" sz="5400" dirty="0"/>
          </a:p>
          <a:p>
            <a:endParaRPr lang="en-US" sz="5400" dirty="0"/>
          </a:p>
          <a:p>
            <a:endParaRPr lang="en-US" sz="5400" dirty="0"/>
          </a:p>
          <a:p>
            <a:endParaRPr lang="en-US" sz="5400" dirty="0"/>
          </a:p>
          <a:p>
            <a:endParaRPr lang="en-US" sz="5400" dirty="0"/>
          </a:p>
          <a:p>
            <a:endParaRPr lang="en-US" sz="5400" dirty="0"/>
          </a:p>
          <a:p>
            <a:endParaRPr lang="en-US" sz="5400" dirty="0"/>
          </a:p>
          <a:p>
            <a:endParaRPr lang="en-US" sz="5400" dirty="0"/>
          </a:p>
          <a:p>
            <a:endParaRPr lang="en-US" sz="5400" dirty="0"/>
          </a:p>
          <a:p>
            <a:endParaRPr lang="en-US" sz="5400" dirty="0"/>
          </a:p>
          <a:p>
            <a:endParaRPr lang="en-US" sz="5400" dirty="0"/>
          </a:p>
          <a:p>
            <a:endParaRPr lang="en-US" sz="5400" dirty="0"/>
          </a:p>
          <a:p>
            <a:endParaRPr lang="en-US" sz="5400" dirty="0"/>
          </a:p>
          <a:p>
            <a:endParaRPr lang="en-US" sz="5400" dirty="0"/>
          </a:p>
          <a:p>
            <a:endParaRPr lang="en-US" sz="5400" dirty="0"/>
          </a:p>
          <a:p>
            <a:endParaRPr lang="en-US" sz="5400" dirty="0"/>
          </a:p>
          <a:p>
            <a:endParaRPr lang="en-US" sz="5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F44679C-C36C-1DAA-74F2-7F9F1015EF84}"/>
              </a:ext>
            </a:extLst>
          </p:cNvPr>
          <p:cNvSpPr/>
          <p:nvPr/>
        </p:nvSpPr>
        <p:spPr>
          <a:xfrm>
            <a:off x="4999512" y="2695699"/>
            <a:ext cx="1531917" cy="8193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>
                <a:solidFill>
                  <a:schemeClr val="tx1"/>
                </a:solidFill>
              </a:rPr>
              <a:t>Time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879492E-521A-59F7-2073-915FCB492D13}"/>
              </a:ext>
            </a:extLst>
          </p:cNvPr>
          <p:cNvCxnSpPr/>
          <p:nvPr/>
        </p:nvCxnSpPr>
        <p:spPr>
          <a:xfrm>
            <a:off x="4999512" y="3301340"/>
            <a:ext cx="1531917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6E86396-E274-5703-A59D-3925EAFA77E3}"/>
              </a:ext>
            </a:extLst>
          </p:cNvPr>
          <p:cNvCxnSpPr>
            <a:cxnSpLocks/>
          </p:cNvCxnSpPr>
          <p:nvPr/>
        </p:nvCxnSpPr>
        <p:spPr>
          <a:xfrm>
            <a:off x="4999512" y="2695699"/>
            <a:ext cx="0" cy="81939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1369B3E-0C45-07AE-F2AB-411661B700C8}"/>
              </a:ext>
            </a:extLst>
          </p:cNvPr>
          <p:cNvCxnSpPr>
            <a:cxnSpLocks/>
          </p:cNvCxnSpPr>
          <p:nvPr/>
        </p:nvCxnSpPr>
        <p:spPr>
          <a:xfrm>
            <a:off x="6531429" y="2695699"/>
            <a:ext cx="0" cy="81939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6507B6DB-9D12-3E70-0325-4072FEC3BBB2}"/>
              </a:ext>
            </a:extLst>
          </p:cNvPr>
          <p:cNvSpPr txBox="1"/>
          <p:nvPr/>
        </p:nvSpPr>
        <p:spPr>
          <a:xfrm rot="18776597">
            <a:off x="4120740" y="2327565"/>
            <a:ext cx="13062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Creation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15548CE-2288-F008-B657-92BBA4EB4631}"/>
              </a:ext>
            </a:extLst>
          </p:cNvPr>
          <p:cNvSpPr txBox="1"/>
          <p:nvPr/>
        </p:nvSpPr>
        <p:spPr>
          <a:xfrm rot="18776597">
            <a:off x="5943481" y="3311150"/>
            <a:ext cx="17213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Destruction</a:t>
            </a:r>
          </a:p>
        </p:txBody>
      </p:sp>
    </p:spTree>
    <p:extLst>
      <p:ext uri="{BB962C8B-B14F-4D97-AF65-F5344CB8AC3E}">
        <p14:creationId xmlns:p14="http://schemas.microsoft.com/office/powerpoint/2010/main" val="37447103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8096872-1AB0-C7AF-1A54-409815915F96}"/>
              </a:ext>
            </a:extLst>
          </p:cNvPr>
          <p:cNvSpPr txBox="1"/>
          <p:nvPr/>
        </p:nvSpPr>
        <p:spPr>
          <a:xfrm>
            <a:off x="0" y="0"/>
            <a:ext cx="12192000" cy="1837426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sz="5400" dirty="0"/>
          </a:p>
          <a:p>
            <a:endParaRPr lang="en-US" sz="5400" dirty="0"/>
          </a:p>
          <a:p>
            <a:r>
              <a:rPr lang="en-US" sz="5400" dirty="0"/>
              <a:t>	</a:t>
            </a:r>
          </a:p>
          <a:p>
            <a:endParaRPr lang="en-US" sz="5400" dirty="0"/>
          </a:p>
          <a:p>
            <a:endParaRPr lang="en-US" sz="5400" dirty="0"/>
          </a:p>
          <a:p>
            <a:endParaRPr lang="en-US" sz="5400" dirty="0"/>
          </a:p>
          <a:p>
            <a:endParaRPr lang="en-US" sz="5400" dirty="0"/>
          </a:p>
          <a:p>
            <a:endParaRPr lang="en-US" sz="5400" dirty="0"/>
          </a:p>
          <a:p>
            <a:endParaRPr lang="en-US" sz="5400" dirty="0"/>
          </a:p>
          <a:p>
            <a:endParaRPr lang="en-US" sz="5400" dirty="0"/>
          </a:p>
          <a:p>
            <a:endParaRPr lang="en-US" sz="5400" dirty="0"/>
          </a:p>
          <a:p>
            <a:endParaRPr lang="en-US" sz="5400" dirty="0"/>
          </a:p>
          <a:p>
            <a:endParaRPr lang="en-US" sz="5400" dirty="0"/>
          </a:p>
          <a:p>
            <a:endParaRPr lang="en-US" sz="5400" dirty="0"/>
          </a:p>
          <a:p>
            <a:endParaRPr lang="en-US" sz="5400" dirty="0"/>
          </a:p>
          <a:p>
            <a:endParaRPr lang="en-US" sz="5400" dirty="0"/>
          </a:p>
          <a:p>
            <a:endParaRPr lang="en-US" sz="5400" dirty="0"/>
          </a:p>
          <a:p>
            <a:endParaRPr lang="en-US" sz="5400" dirty="0"/>
          </a:p>
          <a:p>
            <a:endParaRPr lang="en-US" sz="5400" dirty="0"/>
          </a:p>
          <a:p>
            <a:endParaRPr lang="en-US" sz="5400" dirty="0"/>
          </a:p>
          <a:p>
            <a:endParaRPr lang="en-US" sz="5400" dirty="0"/>
          </a:p>
          <a:p>
            <a:endParaRPr lang="en-US" sz="5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F44679C-C36C-1DAA-74F2-7F9F1015EF84}"/>
              </a:ext>
            </a:extLst>
          </p:cNvPr>
          <p:cNvSpPr/>
          <p:nvPr/>
        </p:nvSpPr>
        <p:spPr>
          <a:xfrm>
            <a:off x="4999512" y="2695699"/>
            <a:ext cx="1531917" cy="8193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>
                <a:solidFill>
                  <a:schemeClr val="tx1"/>
                </a:solidFill>
              </a:rPr>
              <a:t>Time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879492E-521A-59F7-2073-915FCB492D13}"/>
              </a:ext>
            </a:extLst>
          </p:cNvPr>
          <p:cNvCxnSpPr/>
          <p:nvPr/>
        </p:nvCxnSpPr>
        <p:spPr>
          <a:xfrm>
            <a:off x="4999512" y="3301340"/>
            <a:ext cx="1531917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6E86396-E274-5703-A59D-3925EAFA77E3}"/>
              </a:ext>
            </a:extLst>
          </p:cNvPr>
          <p:cNvCxnSpPr>
            <a:cxnSpLocks/>
          </p:cNvCxnSpPr>
          <p:nvPr/>
        </p:nvCxnSpPr>
        <p:spPr>
          <a:xfrm>
            <a:off x="4999512" y="2695699"/>
            <a:ext cx="0" cy="81939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1369B3E-0C45-07AE-F2AB-411661B700C8}"/>
              </a:ext>
            </a:extLst>
          </p:cNvPr>
          <p:cNvCxnSpPr>
            <a:cxnSpLocks/>
          </p:cNvCxnSpPr>
          <p:nvPr/>
        </p:nvCxnSpPr>
        <p:spPr>
          <a:xfrm>
            <a:off x="6531429" y="2695699"/>
            <a:ext cx="0" cy="81939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6507B6DB-9D12-3E70-0325-4072FEC3BBB2}"/>
              </a:ext>
            </a:extLst>
          </p:cNvPr>
          <p:cNvSpPr txBox="1"/>
          <p:nvPr/>
        </p:nvSpPr>
        <p:spPr>
          <a:xfrm rot="18776597">
            <a:off x="4120740" y="2327565"/>
            <a:ext cx="13062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Creation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15548CE-2288-F008-B657-92BBA4EB4631}"/>
              </a:ext>
            </a:extLst>
          </p:cNvPr>
          <p:cNvSpPr txBox="1"/>
          <p:nvPr/>
        </p:nvSpPr>
        <p:spPr>
          <a:xfrm rot="18776597">
            <a:off x="5943481" y="3311150"/>
            <a:ext cx="17213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Destruction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3A29371-371E-84C0-5DF4-002A49FD912B}"/>
              </a:ext>
            </a:extLst>
          </p:cNvPr>
          <p:cNvSpPr/>
          <p:nvPr/>
        </p:nvSpPr>
        <p:spPr>
          <a:xfrm rot="20257499">
            <a:off x="415505" y="1152700"/>
            <a:ext cx="5021772" cy="158289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/>
            </a:prstTxWarp>
            <a:spAutoFit/>
          </a:bodyPr>
          <a:lstStyle/>
          <a:p>
            <a:pPr algn="ctr"/>
            <a:r>
              <a:rPr lang="en-US" sz="5400" b="1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 O D</a:t>
            </a:r>
          </a:p>
        </p:txBody>
      </p:sp>
    </p:spTree>
    <p:extLst>
      <p:ext uri="{BB962C8B-B14F-4D97-AF65-F5344CB8AC3E}">
        <p14:creationId xmlns:p14="http://schemas.microsoft.com/office/powerpoint/2010/main" val="32120608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8096872-1AB0-C7AF-1A54-409815915F96}"/>
              </a:ext>
            </a:extLst>
          </p:cNvPr>
          <p:cNvSpPr txBox="1"/>
          <p:nvPr/>
        </p:nvSpPr>
        <p:spPr>
          <a:xfrm>
            <a:off x="0" y="0"/>
            <a:ext cx="12192000" cy="1837426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sz="5400" dirty="0"/>
          </a:p>
          <a:p>
            <a:endParaRPr lang="en-US" sz="5400" dirty="0"/>
          </a:p>
          <a:p>
            <a:r>
              <a:rPr lang="en-US" sz="5400" dirty="0"/>
              <a:t>	</a:t>
            </a:r>
          </a:p>
          <a:p>
            <a:endParaRPr lang="en-US" sz="5400" dirty="0"/>
          </a:p>
          <a:p>
            <a:endParaRPr lang="en-US" sz="5400" dirty="0"/>
          </a:p>
          <a:p>
            <a:endParaRPr lang="en-US" sz="5400" dirty="0"/>
          </a:p>
          <a:p>
            <a:endParaRPr lang="en-US" sz="5400" dirty="0"/>
          </a:p>
          <a:p>
            <a:endParaRPr lang="en-US" sz="5400" dirty="0"/>
          </a:p>
          <a:p>
            <a:endParaRPr lang="en-US" sz="5400" dirty="0"/>
          </a:p>
          <a:p>
            <a:endParaRPr lang="en-US" sz="5400" dirty="0"/>
          </a:p>
          <a:p>
            <a:endParaRPr lang="en-US" sz="5400" dirty="0"/>
          </a:p>
          <a:p>
            <a:endParaRPr lang="en-US" sz="5400" dirty="0"/>
          </a:p>
          <a:p>
            <a:endParaRPr lang="en-US" sz="5400" dirty="0"/>
          </a:p>
          <a:p>
            <a:endParaRPr lang="en-US" sz="5400" dirty="0"/>
          </a:p>
          <a:p>
            <a:endParaRPr lang="en-US" sz="5400" dirty="0"/>
          </a:p>
          <a:p>
            <a:endParaRPr lang="en-US" sz="5400" dirty="0"/>
          </a:p>
          <a:p>
            <a:endParaRPr lang="en-US" sz="5400" dirty="0"/>
          </a:p>
          <a:p>
            <a:endParaRPr lang="en-US" sz="5400" dirty="0"/>
          </a:p>
          <a:p>
            <a:endParaRPr lang="en-US" sz="5400" dirty="0"/>
          </a:p>
          <a:p>
            <a:endParaRPr lang="en-US" sz="5400" dirty="0"/>
          </a:p>
          <a:p>
            <a:endParaRPr lang="en-US" sz="5400" dirty="0"/>
          </a:p>
          <a:p>
            <a:endParaRPr lang="en-US" sz="5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F44679C-C36C-1DAA-74F2-7F9F1015EF84}"/>
              </a:ext>
            </a:extLst>
          </p:cNvPr>
          <p:cNvSpPr/>
          <p:nvPr/>
        </p:nvSpPr>
        <p:spPr>
          <a:xfrm>
            <a:off x="5330041" y="2689762"/>
            <a:ext cx="1531917" cy="8193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>
                <a:solidFill>
                  <a:schemeClr val="tx1"/>
                </a:solidFill>
              </a:rPr>
              <a:t>Time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879492E-521A-59F7-2073-915FCB492D13}"/>
              </a:ext>
            </a:extLst>
          </p:cNvPr>
          <p:cNvCxnSpPr/>
          <p:nvPr/>
        </p:nvCxnSpPr>
        <p:spPr>
          <a:xfrm>
            <a:off x="5330041" y="3313216"/>
            <a:ext cx="1531917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C3A29371-371E-84C0-5DF4-002A49FD912B}"/>
              </a:ext>
            </a:extLst>
          </p:cNvPr>
          <p:cNvSpPr/>
          <p:nvPr/>
        </p:nvSpPr>
        <p:spPr>
          <a:xfrm>
            <a:off x="-1" y="391886"/>
            <a:ext cx="12192000" cy="746957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/>
            </a:prstTxWarp>
            <a:spAutoFit/>
          </a:bodyPr>
          <a:lstStyle/>
          <a:p>
            <a:pPr algn="ctr"/>
            <a:r>
              <a:rPr lang="en-US" sz="5400" b="1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 O D</a:t>
            </a:r>
          </a:p>
        </p:txBody>
      </p:sp>
    </p:spTree>
    <p:extLst>
      <p:ext uri="{BB962C8B-B14F-4D97-AF65-F5344CB8AC3E}">
        <p14:creationId xmlns:p14="http://schemas.microsoft.com/office/powerpoint/2010/main" val="37142730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8096872-1AB0-C7AF-1A54-409815915F96}"/>
              </a:ext>
            </a:extLst>
          </p:cNvPr>
          <p:cNvSpPr txBox="1"/>
          <p:nvPr/>
        </p:nvSpPr>
        <p:spPr>
          <a:xfrm>
            <a:off x="0" y="0"/>
            <a:ext cx="12192000" cy="1837426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sz="5400" dirty="0"/>
          </a:p>
          <a:p>
            <a:endParaRPr lang="en-US" sz="5400" dirty="0"/>
          </a:p>
          <a:p>
            <a:r>
              <a:rPr lang="en-US" sz="5400" dirty="0"/>
              <a:t>	</a:t>
            </a:r>
          </a:p>
          <a:p>
            <a:endParaRPr lang="en-US" sz="5400" dirty="0"/>
          </a:p>
          <a:p>
            <a:endParaRPr lang="en-US" sz="5400" dirty="0"/>
          </a:p>
          <a:p>
            <a:endParaRPr lang="en-US" sz="5400" dirty="0"/>
          </a:p>
          <a:p>
            <a:endParaRPr lang="en-US" sz="5400" dirty="0"/>
          </a:p>
          <a:p>
            <a:endParaRPr lang="en-US" sz="5400" dirty="0"/>
          </a:p>
          <a:p>
            <a:endParaRPr lang="en-US" sz="5400" dirty="0"/>
          </a:p>
          <a:p>
            <a:endParaRPr lang="en-US" sz="5400" dirty="0"/>
          </a:p>
          <a:p>
            <a:endParaRPr lang="en-US" sz="5400" dirty="0"/>
          </a:p>
          <a:p>
            <a:endParaRPr lang="en-US" sz="5400" dirty="0"/>
          </a:p>
          <a:p>
            <a:endParaRPr lang="en-US" sz="5400" dirty="0"/>
          </a:p>
          <a:p>
            <a:endParaRPr lang="en-US" sz="5400" dirty="0"/>
          </a:p>
          <a:p>
            <a:endParaRPr lang="en-US" sz="5400" dirty="0"/>
          </a:p>
          <a:p>
            <a:endParaRPr lang="en-US" sz="5400" dirty="0"/>
          </a:p>
          <a:p>
            <a:endParaRPr lang="en-US" sz="5400" dirty="0"/>
          </a:p>
          <a:p>
            <a:endParaRPr lang="en-US" sz="5400" dirty="0"/>
          </a:p>
          <a:p>
            <a:endParaRPr lang="en-US" sz="5400" dirty="0"/>
          </a:p>
          <a:p>
            <a:endParaRPr lang="en-US" sz="5400" dirty="0"/>
          </a:p>
          <a:p>
            <a:endParaRPr lang="en-US" sz="5400" dirty="0"/>
          </a:p>
          <a:p>
            <a:endParaRPr lang="en-US" sz="540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879492E-521A-59F7-2073-915FCB492D13}"/>
              </a:ext>
            </a:extLst>
          </p:cNvPr>
          <p:cNvCxnSpPr/>
          <p:nvPr/>
        </p:nvCxnSpPr>
        <p:spPr>
          <a:xfrm>
            <a:off x="5330041" y="3313216"/>
            <a:ext cx="1531917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C3A29371-371E-84C0-5DF4-002A49FD912B}"/>
              </a:ext>
            </a:extLst>
          </p:cNvPr>
          <p:cNvSpPr/>
          <p:nvPr/>
        </p:nvSpPr>
        <p:spPr>
          <a:xfrm>
            <a:off x="0" y="418012"/>
            <a:ext cx="12192000" cy="746957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/>
            </a:prstTxWarp>
            <a:spAutoFit/>
          </a:bodyPr>
          <a:lstStyle/>
          <a:p>
            <a:pPr algn="ctr"/>
            <a:r>
              <a:rPr lang="en-US" sz="5400" b="1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 O D</a:t>
            </a:r>
          </a:p>
        </p:txBody>
      </p:sp>
    </p:spTree>
    <p:extLst>
      <p:ext uri="{BB962C8B-B14F-4D97-AF65-F5344CB8AC3E}">
        <p14:creationId xmlns:p14="http://schemas.microsoft.com/office/powerpoint/2010/main" val="14334879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D0F9BFB-EBC5-A1AA-C612-FECDB1367C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-74023" y="-1"/>
            <a:ext cx="12266024" cy="8177350"/>
          </a:xfrm>
          <a:prstGeom prst="rect">
            <a:avLst/>
          </a:prstGeom>
          <a:solidFill>
            <a:srgbClr val="0228D6"/>
          </a:solidFill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0AF9700-86C5-BAD0-F276-2E5C92507B05}"/>
              </a:ext>
            </a:extLst>
          </p:cNvPr>
          <p:cNvSpPr txBox="1"/>
          <p:nvPr/>
        </p:nvSpPr>
        <p:spPr>
          <a:xfrm>
            <a:off x="2238103" y="1123406"/>
            <a:ext cx="7641772" cy="4832092"/>
          </a:xfrm>
          <a:prstGeom prst="rect">
            <a:avLst/>
          </a:prstGeom>
          <a:solidFill>
            <a:srgbClr val="01189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u="sng" dirty="0">
                <a:solidFill>
                  <a:schemeClr val="bg1"/>
                </a:solidFill>
              </a:rPr>
              <a:t>Jesus </a:t>
            </a:r>
            <a:r>
              <a:rPr lang="en-US" sz="4400" u="sng" dirty="0">
                <a:solidFill>
                  <a:schemeClr val="bg1"/>
                </a:solidFill>
              </a:rPr>
              <a:t>says</a:t>
            </a:r>
            <a:r>
              <a:rPr lang="en-US" sz="4400" dirty="0">
                <a:solidFill>
                  <a:schemeClr val="bg1"/>
                </a:solidFill>
              </a:rPr>
              <a:t>:</a:t>
            </a:r>
          </a:p>
          <a:p>
            <a:pPr algn="ctr"/>
            <a:endParaRPr lang="en-US" sz="4400" dirty="0">
              <a:solidFill>
                <a:schemeClr val="bg1"/>
              </a:solidFill>
            </a:endParaRPr>
          </a:p>
          <a:p>
            <a:pPr algn="ctr"/>
            <a:r>
              <a:rPr lang="en-US" sz="4400" i="1" dirty="0">
                <a:solidFill>
                  <a:schemeClr val="bg1"/>
                </a:solidFill>
              </a:rPr>
              <a:t>“God is Spirit, and those who worship Him must worship Him in spirit and truth.”</a:t>
            </a:r>
          </a:p>
          <a:p>
            <a:pPr algn="ctr"/>
            <a:endParaRPr lang="en-US" sz="4400" i="1" dirty="0">
              <a:solidFill>
                <a:schemeClr val="bg1"/>
              </a:solidFill>
            </a:endParaRPr>
          </a:p>
          <a:p>
            <a:pPr algn="ctr"/>
            <a:r>
              <a:rPr lang="en-US" sz="4400" i="1" dirty="0">
                <a:solidFill>
                  <a:srgbClr val="FFC000"/>
                </a:solidFill>
              </a:rPr>
              <a:t>John 4:24</a:t>
            </a:r>
          </a:p>
        </p:txBody>
      </p:sp>
    </p:spTree>
    <p:extLst>
      <p:ext uri="{BB962C8B-B14F-4D97-AF65-F5344CB8AC3E}">
        <p14:creationId xmlns:p14="http://schemas.microsoft.com/office/powerpoint/2010/main" val="33181327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1333FD3-49D2-8A17-3621-0FE5053D40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68095BE-342A-C475-4D33-3F9489DE811A}"/>
              </a:ext>
            </a:extLst>
          </p:cNvPr>
          <p:cNvSpPr txBox="1"/>
          <p:nvPr/>
        </p:nvSpPr>
        <p:spPr>
          <a:xfrm>
            <a:off x="561703" y="627017"/>
            <a:ext cx="10816046" cy="563231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A6FB41"/>
                </a:solidFill>
              </a:rPr>
              <a:t>Exodus 3:13,14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</a:rPr>
              <a:t>Moses asks the Lord: </a:t>
            </a:r>
            <a:r>
              <a:rPr lang="en-US" sz="4000" dirty="0">
                <a:solidFill>
                  <a:srgbClr val="FFC000"/>
                </a:solidFill>
              </a:rPr>
              <a:t>Who do I say you are?</a:t>
            </a:r>
          </a:p>
          <a:p>
            <a:pPr algn="ctr"/>
            <a:endParaRPr lang="en-US" sz="4000" dirty="0">
              <a:solidFill>
                <a:schemeClr val="bg1"/>
              </a:solidFill>
            </a:endParaRPr>
          </a:p>
          <a:p>
            <a:pPr algn="ctr"/>
            <a:endParaRPr lang="en-US" sz="4000" dirty="0">
              <a:solidFill>
                <a:schemeClr val="bg1"/>
              </a:solidFill>
            </a:endParaRPr>
          </a:p>
          <a:p>
            <a:pPr algn="ctr"/>
            <a:endParaRPr lang="en-US" sz="4000" dirty="0">
              <a:solidFill>
                <a:schemeClr val="bg1"/>
              </a:solidFill>
            </a:endParaRPr>
          </a:p>
          <a:p>
            <a:pPr algn="ctr"/>
            <a:endParaRPr lang="en-US" sz="4000" dirty="0">
              <a:solidFill>
                <a:schemeClr val="bg1"/>
              </a:solidFill>
            </a:endParaRPr>
          </a:p>
          <a:p>
            <a:pPr algn="ctr"/>
            <a:endParaRPr lang="en-US" sz="4000" dirty="0">
              <a:solidFill>
                <a:schemeClr val="bg1"/>
              </a:solidFill>
            </a:endParaRPr>
          </a:p>
          <a:p>
            <a:pPr algn="ctr"/>
            <a:endParaRPr lang="en-US" sz="4000" dirty="0">
              <a:solidFill>
                <a:schemeClr val="bg1"/>
              </a:solidFill>
            </a:endParaRPr>
          </a:p>
          <a:p>
            <a:pPr algn="ctr"/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8861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1333FD3-49D2-8A17-3621-0FE5053D40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68095BE-342A-C475-4D33-3F9489DE811A}"/>
              </a:ext>
            </a:extLst>
          </p:cNvPr>
          <p:cNvSpPr txBox="1"/>
          <p:nvPr/>
        </p:nvSpPr>
        <p:spPr>
          <a:xfrm>
            <a:off x="561703" y="627017"/>
            <a:ext cx="10816046" cy="563231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A6FB41"/>
                </a:solidFill>
              </a:rPr>
              <a:t>Exodus 3:13,14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</a:rPr>
              <a:t>Moses asks the Lord: </a:t>
            </a:r>
            <a:r>
              <a:rPr lang="en-US" sz="4000" dirty="0">
                <a:solidFill>
                  <a:srgbClr val="FFC000"/>
                </a:solidFill>
              </a:rPr>
              <a:t>Who do I say you are?</a:t>
            </a:r>
          </a:p>
          <a:p>
            <a:pPr algn="ctr"/>
            <a:endParaRPr lang="en-US" sz="4000" dirty="0">
              <a:solidFill>
                <a:srgbClr val="FFC000"/>
              </a:solidFill>
            </a:endParaRPr>
          </a:p>
          <a:p>
            <a:pPr algn="ctr"/>
            <a:r>
              <a:rPr lang="en-US" sz="4000" dirty="0">
                <a:solidFill>
                  <a:schemeClr val="bg1"/>
                </a:solidFill>
              </a:rPr>
              <a:t>God responds:</a:t>
            </a:r>
            <a:r>
              <a:rPr lang="en-US" sz="4000" dirty="0">
                <a:solidFill>
                  <a:srgbClr val="FFC000"/>
                </a:solidFill>
              </a:rPr>
              <a:t> </a:t>
            </a:r>
            <a:r>
              <a:rPr lang="en-US" sz="4000" b="1" dirty="0">
                <a:solidFill>
                  <a:srgbClr val="FFC000"/>
                </a:solidFill>
              </a:rPr>
              <a:t>I AM WHO I AM</a:t>
            </a:r>
          </a:p>
          <a:p>
            <a:pPr algn="ctr"/>
            <a:endParaRPr lang="en-US" sz="4000" dirty="0">
              <a:solidFill>
                <a:srgbClr val="FFC000"/>
              </a:solidFill>
            </a:endParaRPr>
          </a:p>
          <a:p>
            <a:pPr algn="ctr"/>
            <a:r>
              <a:rPr lang="en-US" sz="4000" i="1" dirty="0" err="1">
                <a:solidFill>
                  <a:srgbClr val="FFC000"/>
                </a:solidFill>
              </a:rPr>
              <a:t>Havah</a:t>
            </a:r>
            <a:r>
              <a:rPr lang="en-US" sz="4000" dirty="0">
                <a:solidFill>
                  <a:srgbClr val="FFC000"/>
                </a:solidFill>
              </a:rPr>
              <a:t> = Exist, Be</a:t>
            </a:r>
          </a:p>
          <a:p>
            <a:pPr algn="ctr"/>
            <a:endParaRPr lang="en-US" sz="4000" dirty="0">
              <a:solidFill>
                <a:schemeClr val="bg1"/>
              </a:solidFill>
            </a:endParaRPr>
          </a:p>
          <a:p>
            <a:pPr algn="ctr"/>
            <a:endParaRPr lang="en-US" sz="4000" dirty="0">
              <a:solidFill>
                <a:schemeClr val="bg1"/>
              </a:solidFill>
            </a:endParaRPr>
          </a:p>
          <a:p>
            <a:pPr algn="ctr"/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091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5677</TotalTime>
  <Words>624</Words>
  <Application>Microsoft Macintosh PowerPoint</Application>
  <PresentationFormat>Widescreen</PresentationFormat>
  <Paragraphs>248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Dewey Marrs</dc:creator>
  <cp:lastModifiedBy>Dewey Marrs</cp:lastModifiedBy>
  <cp:revision>14</cp:revision>
  <dcterms:created xsi:type="dcterms:W3CDTF">2023-07-19T03:33:55Z</dcterms:created>
  <dcterms:modified xsi:type="dcterms:W3CDTF">2023-07-23T02:11:31Z</dcterms:modified>
</cp:coreProperties>
</file>