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305" r:id="rId3"/>
    <p:sldId id="306" r:id="rId4"/>
    <p:sldId id="307" r:id="rId5"/>
    <p:sldId id="308" r:id="rId6"/>
    <p:sldId id="256" r:id="rId7"/>
    <p:sldId id="297" r:id="rId8"/>
    <p:sldId id="279" r:id="rId9"/>
    <p:sldId id="299" r:id="rId10"/>
    <p:sldId id="280" r:id="rId11"/>
    <p:sldId id="300" r:id="rId12"/>
    <p:sldId id="298" r:id="rId13"/>
    <p:sldId id="301" r:id="rId14"/>
    <p:sldId id="259" r:id="rId15"/>
    <p:sldId id="304" r:id="rId16"/>
    <p:sldId id="281" r:id="rId17"/>
    <p:sldId id="302" r:id="rId18"/>
    <p:sldId id="260" r:id="rId19"/>
    <p:sldId id="282" r:id="rId20"/>
    <p:sldId id="303" r:id="rId21"/>
    <p:sldId id="261" r:id="rId22"/>
    <p:sldId id="257" r:id="rId23"/>
    <p:sldId id="271" r:id="rId24"/>
    <p:sldId id="309" r:id="rId25"/>
    <p:sldId id="272" r:id="rId26"/>
    <p:sldId id="274" r:id="rId27"/>
    <p:sldId id="273" r:id="rId28"/>
    <p:sldId id="275" r:id="rId29"/>
    <p:sldId id="283" r:id="rId30"/>
    <p:sldId id="285" r:id="rId31"/>
    <p:sldId id="286" r:id="rId32"/>
    <p:sldId id="284" r:id="rId33"/>
    <p:sldId id="288" r:id="rId34"/>
    <p:sldId id="292" r:id="rId35"/>
    <p:sldId id="291" r:id="rId36"/>
    <p:sldId id="296" r:id="rId37"/>
    <p:sldId id="294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73FEFF"/>
    <a:srgbClr val="D7A979"/>
    <a:srgbClr val="FF85FF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13"/>
  </p:normalViewPr>
  <p:slideViewPr>
    <p:cSldViewPr snapToGrid="0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A1B74-DC04-7536-43B6-4A72ABD9C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D7B966-5483-147B-27E0-CF844757BC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972B9-C8E9-31C5-71CA-1657E6189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8DFE-98A9-CC44-A292-610F36FB40EE}" type="datetimeFigureOut">
              <a:rPr lang="en-US" smtClean="0"/>
              <a:t>3/3/23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821A7-FADB-2D32-6501-6E385EA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6CFC2-6894-7712-054E-F06ACF65E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198-5619-0F43-985E-73871CD2A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25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1BC7D-307D-B697-B01F-E7231ACC1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EEEF5A-5CB3-1BAA-9B42-557453133E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53BEB-1FB7-9711-F3EE-D1FF16D34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8DFE-98A9-CC44-A292-610F36FB40EE}" type="datetimeFigureOut">
              <a:rPr lang="en-US" smtClean="0"/>
              <a:t>3/3/23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3AE1A-EC63-F8E1-B67A-EC532ECE1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1B3C53-9EDE-A8F3-70CA-0EC1CEAD3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198-5619-0F43-985E-73871CD2A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30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B50B5B-DF43-0445-0C91-9BD24FF57C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15517F-C2FD-BF63-0F57-E0F5AA084D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760BC-22A9-395F-EBA1-731F142F4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8DFE-98A9-CC44-A292-610F36FB40EE}" type="datetimeFigureOut">
              <a:rPr lang="en-US" smtClean="0"/>
              <a:t>3/3/23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F7D8C-8240-F80B-03A7-E828C04CB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4BBCD-80F7-3FAA-BD50-45565E8A9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198-5619-0F43-985E-73871CD2A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24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A9C39-EE7D-19AC-7316-D56507A19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A5E90-392A-D055-4F5E-A6C143C4B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1A729-940C-A510-8911-1FAF2B2A7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8DFE-98A9-CC44-A292-610F36FB40EE}" type="datetimeFigureOut">
              <a:rPr lang="en-US" smtClean="0"/>
              <a:t>3/3/23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BE5F2-697B-45AC-69FC-050BF6DC9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9809AA-0856-8263-32A2-9CA4AA068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198-5619-0F43-985E-73871CD2A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33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6047C-E8B6-AAED-236E-C92C9DF52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C2C985-1CC9-40F8-0996-C26D95E39B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484EE-326E-3EDC-7FC9-67494EA2F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8DFE-98A9-CC44-A292-610F36FB40EE}" type="datetimeFigureOut">
              <a:rPr lang="en-US" smtClean="0"/>
              <a:t>3/3/23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573FF0-DB8B-3D61-5EA5-BBC264B8C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45023-C978-7317-0391-61138A350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198-5619-0F43-985E-73871CD2A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15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1AEB3-1265-40CA-9098-FF4A5B95E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9E73A-5366-1C7E-F599-D783AAA552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EF5352-D975-0E89-DBF4-572E78DE3B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7B818C-20F1-561D-B3BE-9AEF5E1BE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8DFE-98A9-CC44-A292-610F36FB40EE}" type="datetimeFigureOut">
              <a:rPr lang="en-US" smtClean="0"/>
              <a:t>3/3/23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B1FBA8-BA2E-393E-04E0-7A0501165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0D71C4-ABE9-D396-2C41-E09655C7E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198-5619-0F43-985E-73871CD2A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64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69AFF-FBCC-E5C3-C48A-45AB13CB5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4A6136-A3DD-AE9E-6F29-272EA3591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748DE4-E9FD-24EE-A905-A67E3B8CBB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9D1DAB-DB84-6D6A-E640-1473A0559D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18BAAD-388F-9C65-6725-A07D53CF78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8B0E60-0FD8-FDAA-A708-1F758BF34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8DFE-98A9-CC44-A292-610F36FB40EE}" type="datetimeFigureOut">
              <a:rPr lang="en-US" smtClean="0"/>
              <a:t>3/3/23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301224-E6FD-584A-304A-63081F238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3A7EF9-638B-91D3-5B67-602498F22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198-5619-0F43-985E-73871CD2A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51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DCB86-53B4-0D40-7671-ECF8BDB23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16F722-87D7-F48A-72FF-8FC285ABE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8DFE-98A9-CC44-A292-610F36FB40EE}" type="datetimeFigureOut">
              <a:rPr lang="en-US" smtClean="0"/>
              <a:t>3/3/23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BF9176-EC85-8328-F27F-72089CBE9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B6991A-51F3-BF74-EBD0-B2E6E199B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198-5619-0F43-985E-73871CD2A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456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F77F8E-9051-C1D3-712E-4722D9EA1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8DFE-98A9-CC44-A292-610F36FB40EE}" type="datetimeFigureOut">
              <a:rPr lang="en-US" smtClean="0"/>
              <a:t>3/3/23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CA8C63-68DA-5EE8-68D3-D7ECA094D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4B8DFC-E4A7-E10C-9041-D4EDA97F5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198-5619-0F43-985E-73871CD2A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84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65D62-2BB4-B9D4-7A10-3761C5E11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17DBD-0FB4-B1BE-E4F8-F0D7387E2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A7AE07-531B-2FB1-FF09-C131F40702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282F59-369A-C616-9BEA-DE1424001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8DFE-98A9-CC44-A292-610F36FB40EE}" type="datetimeFigureOut">
              <a:rPr lang="en-US" smtClean="0"/>
              <a:t>3/3/23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E53EC4-BEB4-BA7B-3056-9629F34A9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B67FF5-EE03-39B7-A84C-28B965A51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198-5619-0F43-985E-73871CD2A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808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AC071-0188-1635-FFA8-E24A79697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D44E1A-0058-244C-8EEF-51C78B2437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CDEDF6-A5CE-2612-F29E-A356788320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143058-041E-198F-8892-E78C7FDE9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8DFE-98A9-CC44-A292-610F36FB40EE}" type="datetimeFigureOut">
              <a:rPr lang="en-US" smtClean="0"/>
              <a:t>3/3/23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FE180E-EEF8-C003-9F68-C90BF55DC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E08B6D-A0FE-F484-283E-D8934E4E9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198-5619-0F43-985E-73871CD2A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37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47C87E-3D2E-DE88-9655-F9D965B80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186EE2-3B46-7A52-2175-C22AC03D3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8C6F0-5710-12D4-6D93-89B15151F3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F8DFE-98A9-CC44-A292-610F36FB40EE}" type="datetimeFigureOut">
              <a:rPr lang="en-US" smtClean="0"/>
              <a:t>3/3/23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D35E6-85D3-F1B4-166D-295148F948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586B0-7E21-D3CA-BD0F-4905ABC023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3198-5619-0F43-985E-73871CD2A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99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124262&amp;picture=blue-smooth-seamless-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124262&amp;picture=blue-smooth-seamless-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124262&amp;picture=blue-smooth-seamless-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124262&amp;picture=blue-smooth-seamless-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124262&amp;picture=blue-smooth-seamless-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124262&amp;picture=blue-smooth-seamless-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124262&amp;picture=blue-smooth-seamless-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124262&amp;picture=blue-smooth-seamless-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124262&amp;picture=blue-smooth-seamless-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124262&amp;picture=blue-smooth-seamless-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124262&amp;picture=blue-smooth-seamless-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124262&amp;picture=blue-smooth-seamless-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124262&amp;picture=blue-smooth-seamless-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124262&amp;picture=blue-smooth-seamless-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124262&amp;picture=blue-smooth-seamless-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124262&amp;picture=blue-smooth-seamless-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124262&amp;picture=blue-smooth-seamless-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124262&amp;picture=blue-smooth-seamless-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124262&amp;picture=blue-smooth-seamless-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124262&amp;picture=blue-smooth-seamless-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124262&amp;picture=blue-smooth-seamless-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98A4B-52D8-6ABC-6139-1E4E6FF54A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45E127-FCFD-AEB7-70FD-1F6E674C61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900208-10D0-DC41-55F5-FB1349620A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479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98A4B-52D8-6ABC-6139-1E4E6FF54A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45E127-FCFD-AEB7-70FD-1F6E674C61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900208-10D0-DC41-55F5-FB1349620A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BE4BD1C-1EA7-299D-52DD-D7284027758A}"/>
              </a:ext>
            </a:extLst>
          </p:cNvPr>
          <p:cNvSpPr txBox="1"/>
          <p:nvPr/>
        </p:nvSpPr>
        <p:spPr>
          <a:xfrm>
            <a:off x="0" y="0"/>
            <a:ext cx="1219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Saved by </a:t>
            </a:r>
            <a:r>
              <a:rPr lang="en-US" sz="4000" dirty="0">
                <a:solidFill>
                  <a:srgbClr val="FFFF00"/>
                </a:solidFill>
              </a:rPr>
              <a:t>Hope</a:t>
            </a:r>
            <a:r>
              <a:rPr lang="en-US" sz="4000" dirty="0">
                <a:solidFill>
                  <a:schemeClr val="bg1"/>
                </a:solidFill>
              </a:rPr>
              <a:t>?   YES				Hope alone?  NO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i="1" dirty="0">
                <a:solidFill>
                  <a:schemeClr val="bg1"/>
                </a:solidFill>
              </a:rPr>
              <a:t>Romans 8:24						Titus 3:7</a:t>
            </a:r>
          </a:p>
          <a:p>
            <a:endParaRPr lang="en-US" sz="2400" i="1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Saved by </a:t>
            </a:r>
            <a:r>
              <a:rPr lang="en-US" sz="4000" dirty="0">
                <a:solidFill>
                  <a:srgbClr val="73FEFF"/>
                </a:solidFill>
              </a:rPr>
              <a:t>Grace</a:t>
            </a:r>
            <a:r>
              <a:rPr lang="en-US" sz="4000" dirty="0">
                <a:solidFill>
                  <a:schemeClr val="bg1"/>
                </a:solidFill>
              </a:rPr>
              <a:t>?  YES				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i="1" dirty="0">
                <a:solidFill>
                  <a:schemeClr val="bg1"/>
                </a:solidFill>
              </a:rPr>
              <a:t>Eph. 2:8						</a:t>
            </a:r>
          </a:p>
          <a:p>
            <a:endParaRPr lang="en-US" sz="2400" i="1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487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98A4B-52D8-6ABC-6139-1E4E6FF54A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45E127-FCFD-AEB7-70FD-1F6E674C61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900208-10D0-DC41-55F5-FB1349620A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BE4BD1C-1EA7-299D-52DD-D7284027758A}"/>
              </a:ext>
            </a:extLst>
          </p:cNvPr>
          <p:cNvSpPr txBox="1"/>
          <p:nvPr/>
        </p:nvSpPr>
        <p:spPr>
          <a:xfrm>
            <a:off x="0" y="0"/>
            <a:ext cx="1219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Saved by </a:t>
            </a:r>
            <a:r>
              <a:rPr lang="en-US" sz="4000" dirty="0">
                <a:solidFill>
                  <a:srgbClr val="FFFF00"/>
                </a:solidFill>
              </a:rPr>
              <a:t>Hope</a:t>
            </a:r>
            <a:r>
              <a:rPr lang="en-US" sz="4000" dirty="0">
                <a:solidFill>
                  <a:schemeClr val="bg1"/>
                </a:solidFill>
              </a:rPr>
              <a:t>?   YES				Hope alone?  NO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i="1" dirty="0">
                <a:solidFill>
                  <a:schemeClr val="bg1"/>
                </a:solidFill>
              </a:rPr>
              <a:t>Romans 8:24						Titus 3:7</a:t>
            </a:r>
          </a:p>
          <a:p>
            <a:endParaRPr lang="en-US" sz="2400" i="1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Saved by </a:t>
            </a:r>
            <a:r>
              <a:rPr lang="en-US" sz="4000" dirty="0">
                <a:solidFill>
                  <a:srgbClr val="73FEFF"/>
                </a:solidFill>
              </a:rPr>
              <a:t>Grace</a:t>
            </a:r>
            <a:r>
              <a:rPr lang="en-US" sz="4000" dirty="0">
                <a:solidFill>
                  <a:schemeClr val="bg1"/>
                </a:solidFill>
              </a:rPr>
              <a:t>?  YES				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i="1" dirty="0">
                <a:solidFill>
                  <a:srgbClr val="FFC000"/>
                </a:solidFill>
              </a:rPr>
              <a:t>Eph. 2:8</a:t>
            </a:r>
            <a:r>
              <a:rPr lang="en-US" sz="3200" i="1" dirty="0">
                <a:solidFill>
                  <a:schemeClr val="bg1"/>
                </a:solidFill>
              </a:rPr>
              <a:t>						</a:t>
            </a:r>
          </a:p>
          <a:p>
            <a:endParaRPr lang="en-US" sz="2400" i="1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8D0312-A5C4-5872-E608-44FE96F9ACF5}"/>
              </a:ext>
            </a:extLst>
          </p:cNvPr>
          <p:cNvSpPr txBox="1"/>
          <p:nvPr/>
        </p:nvSpPr>
        <p:spPr>
          <a:xfrm>
            <a:off x="1959429" y="3040083"/>
            <a:ext cx="7754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C000"/>
                </a:solidFill>
              </a:rPr>
              <a:t>   “For by grace you have been saved...”</a:t>
            </a:r>
          </a:p>
        </p:txBody>
      </p:sp>
    </p:spTree>
    <p:extLst>
      <p:ext uri="{BB962C8B-B14F-4D97-AF65-F5344CB8AC3E}">
        <p14:creationId xmlns:p14="http://schemas.microsoft.com/office/powerpoint/2010/main" val="2802648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98A4B-52D8-6ABC-6139-1E4E6FF54A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45E127-FCFD-AEB7-70FD-1F6E674C61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900208-10D0-DC41-55F5-FB1349620A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BE4BD1C-1EA7-299D-52DD-D7284027758A}"/>
              </a:ext>
            </a:extLst>
          </p:cNvPr>
          <p:cNvSpPr txBox="1"/>
          <p:nvPr/>
        </p:nvSpPr>
        <p:spPr>
          <a:xfrm>
            <a:off x="0" y="0"/>
            <a:ext cx="1219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Saved by </a:t>
            </a:r>
            <a:r>
              <a:rPr lang="en-US" sz="4000" dirty="0">
                <a:solidFill>
                  <a:srgbClr val="FFFF00"/>
                </a:solidFill>
              </a:rPr>
              <a:t>Hope</a:t>
            </a:r>
            <a:r>
              <a:rPr lang="en-US" sz="4000" dirty="0">
                <a:solidFill>
                  <a:schemeClr val="bg1"/>
                </a:solidFill>
              </a:rPr>
              <a:t>?   YES				Hope alone?  NO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i="1" dirty="0">
                <a:solidFill>
                  <a:schemeClr val="bg1"/>
                </a:solidFill>
              </a:rPr>
              <a:t>Romans 8:24						Titus 3:7</a:t>
            </a:r>
          </a:p>
          <a:p>
            <a:endParaRPr lang="en-US" sz="2400" i="1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Saved by </a:t>
            </a:r>
            <a:r>
              <a:rPr lang="en-US" sz="4000" dirty="0">
                <a:solidFill>
                  <a:srgbClr val="73FEFF"/>
                </a:solidFill>
              </a:rPr>
              <a:t>Grace</a:t>
            </a:r>
            <a:r>
              <a:rPr lang="en-US" sz="4000" dirty="0">
                <a:solidFill>
                  <a:schemeClr val="bg1"/>
                </a:solidFill>
              </a:rPr>
              <a:t>?  YES				Grace alone?  NO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i="1" dirty="0">
                <a:solidFill>
                  <a:schemeClr val="bg1"/>
                </a:solidFill>
              </a:rPr>
              <a:t>Eph. 2:8							Eph. 2:8</a:t>
            </a:r>
          </a:p>
          <a:p>
            <a:endParaRPr lang="en-US" sz="2400" i="1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780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98A4B-52D8-6ABC-6139-1E4E6FF54A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45E127-FCFD-AEB7-70FD-1F6E674C61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900208-10D0-DC41-55F5-FB1349620A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BE4BD1C-1EA7-299D-52DD-D7284027758A}"/>
              </a:ext>
            </a:extLst>
          </p:cNvPr>
          <p:cNvSpPr txBox="1"/>
          <p:nvPr/>
        </p:nvSpPr>
        <p:spPr>
          <a:xfrm>
            <a:off x="0" y="0"/>
            <a:ext cx="1219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Saved by </a:t>
            </a:r>
            <a:r>
              <a:rPr lang="en-US" sz="4000" dirty="0">
                <a:solidFill>
                  <a:srgbClr val="FFFF00"/>
                </a:solidFill>
              </a:rPr>
              <a:t>Hope</a:t>
            </a:r>
            <a:r>
              <a:rPr lang="en-US" sz="4000" dirty="0">
                <a:solidFill>
                  <a:schemeClr val="bg1"/>
                </a:solidFill>
              </a:rPr>
              <a:t>?   YES				Hope alone?  NO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i="1" dirty="0">
                <a:solidFill>
                  <a:schemeClr val="bg1"/>
                </a:solidFill>
              </a:rPr>
              <a:t>Romans 8:24						Titus 3:7</a:t>
            </a:r>
          </a:p>
          <a:p>
            <a:endParaRPr lang="en-US" sz="2400" i="1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Saved by </a:t>
            </a:r>
            <a:r>
              <a:rPr lang="en-US" sz="4000" dirty="0">
                <a:solidFill>
                  <a:srgbClr val="73FEFF"/>
                </a:solidFill>
              </a:rPr>
              <a:t>Grace</a:t>
            </a:r>
            <a:r>
              <a:rPr lang="en-US" sz="4000" dirty="0">
                <a:solidFill>
                  <a:schemeClr val="bg1"/>
                </a:solidFill>
              </a:rPr>
              <a:t>?  YES				Grace alone?  NO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i="1" dirty="0">
                <a:solidFill>
                  <a:schemeClr val="bg1"/>
                </a:solidFill>
              </a:rPr>
              <a:t>Eph. 2:8							</a:t>
            </a:r>
            <a:r>
              <a:rPr lang="en-US" sz="3200" i="1" dirty="0">
                <a:solidFill>
                  <a:srgbClr val="FFC000"/>
                </a:solidFill>
              </a:rPr>
              <a:t>Eph. 2:8</a:t>
            </a:r>
          </a:p>
          <a:p>
            <a:endParaRPr lang="en-US" sz="2400" i="1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8D0312-A5C4-5872-E608-44FE96F9ACF5}"/>
              </a:ext>
            </a:extLst>
          </p:cNvPr>
          <p:cNvSpPr txBox="1"/>
          <p:nvPr/>
        </p:nvSpPr>
        <p:spPr>
          <a:xfrm>
            <a:off x="2493818" y="3040083"/>
            <a:ext cx="7220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C000"/>
                </a:solidFill>
              </a:rPr>
              <a:t>“For by grace you have been saved</a:t>
            </a:r>
          </a:p>
          <a:p>
            <a:r>
              <a:rPr lang="en-US" sz="3600" dirty="0">
                <a:solidFill>
                  <a:srgbClr val="FFC000"/>
                </a:solidFill>
              </a:rPr>
              <a:t> through faith...”</a:t>
            </a:r>
          </a:p>
        </p:txBody>
      </p:sp>
    </p:spTree>
    <p:extLst>
      <p:ext uri="{BB962C8B-B14F-4D97-AF65-F5344CB8AC3E}">
        <p14:creationId xmlns:p14="http://schemas.microsoft.com/office/powerpoint/2010/main" val="174067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98A4B-52D8-6ABC-6139-1E4E6FF54A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45E127-FCFD-AEB7-70FD-1F6E674C61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900208-10D0-DC41-55F5-FB1349620A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BE4BD1C-1EA7-299D-52DD-D7284027758A}"/>
              </a:ext>
            </a:extLst>
          </p:cNvPr>
          <p:cNvSpPr txBox="1"/>
          <p:nvPr/>
        </p:nvSpPr>
        <p:spPr>
          <a:xfrm>
            <a:off x="0" y="0"/>
            <a:ext cx="1219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Saved by </a:t>
            </a:r>
            <a:r>
              <a:rPr lang="en-US" sz="4000" dirty="0">
                <a:solidFill>
                  <a:srgbClr val="FFFF00"/>
                </a:solidFill>
              </a:rPr>
              <a:t>Hope</a:t>
            </a:r>
            <a:r>
              <a:rPr lang="en-US" sz="4000" dirty="0">
                <a:solidFill>
                  <a:schemeClr val="bg1"/>
                </a:solidFill>
              </a:rPr>
              <a:t>?   YES				Hope alone?  NO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i="1" dirty="0">
                <a:solidFill>
                  <a:schemeClr val="bg1"/>
                </a:solidFill>
              </a:rPr>
              <a:t>Romans 8:24						Titus 3:7</a:t>
            </a:r>
          </a:p>
          <a:p>
            <a:endParaRPr lang="en-US" sz="2400" i="1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Saved by </a:t>
            </a:r>
            <a:r>
              <a:rPr lang="en-US" sz="4000" dirty="0">
                <a:solidFill>
                  <a:srgbClr val="73FEFF"/>
                </a:solidFill>
              </a:rPr>
              <a:t>Grace</a:t>
            </a:r>
            <a:r>
              <a:rPr lang="en-US" sz="4000" dirty="0">
                <a:solidFill>
                  <a:schemeClr val="bg1"/>
                </a:solidFill>
              </a:rPr>
              <a:t>?  YES				Grace alone?  NO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i="1" dirty="0">
                <a:solidFill>
                  <a:schemeClr val="bg1"/>
                </a:solidFill>
              </a:rPr>
              <a:t>Eph. 2:8							Eph. 2:8</a:t>
            </a:r>
          </a:p>
          <a:p>
            <a:endParaRPr lang="en-US" sz="2400" i="1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Saved by </a:t>
            </a: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Faith</a:t>
            </a:r>
            <a:r>
              <a:rPr lang="en-US" sz="4000" dirty="0">
                <a:solidFill>
                  <a:schemeClr val="bg1"/>
                </a:solidFill>
              </a:rPr>
              <a:t>?  YES				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i="1" dirty="0">
                <a:solidFill>
                  <a:schemeClr val="bg1"/>
                </a:solidFill>
              </a:rPr>
              <a:t>John 3:16							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398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98A4B-52D8-6ABC-6139-1E4E6FF54A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45E127-FCFD-AEB7-70FD-1F6E674C61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900208-10D0-DC41-55F5-FB1349620A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BE4BD1C-1EA7-299D-52DD-D7284027758A}"/>
              </a:ext>
            </a:extLst>
          </p:cNvPr>
          <p:cNvSpPr txBox="1"/>
          <p:nvPr/>
        </p:nvSpPr>
        <p:spPr>
          <a:xfrm>
            <a:off x="0" y="0"/>
            <a:ext cx="1219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Saved by </a:t>
            </a:r>
            <a:r>
              <a:rPr lang="en-US" sz="4000" dirty="0">
                <a:solidFill>
                  <a:srgbClr val="FFFF00"/>
                </a:solidFill>
              </a:rPr>
              <a:t>Hope</a:t>
            </a:r>
            <a:r>
              <a:rPr lang="en-US" sz="4000" dirty="0">
                <a:solidFill>
                  <a:schemeClr val="bg1"/>
                </a:solidFill>
              </a:rPr>
              <a:t>?   YES				Hope alone?  NO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i="1" dirty="0">
                <a:solidFill>
                  <a:schemeClr val="bg1"/>
                </a:solidFill>
              </a:rPr>
              <a:t>Romans 8:24						Titus 3:7</a:t>
            </a:r>
          </a:p>
          <a:p>
            <a:endParaRPr lang="en-US" sz="2400" i="1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Saved by </a:t>
            </a:r>
            <a:r>
              <a:rPr lang="en-US" sz="4000" dirty="0">
                <a:solidFill>
                  <a:srgbClr val="73FEFF"/>
                </a:solidFill>
              </a:rPr>
              <a:t>Grace</a:t>
            </a:r>
            <a:r>
              <a:rPr lang="en-US" sz="4000" dirty="0">
                <a:solidFill>
                  <a:schemeClr val="bg1"/>
                </a:solidFill>
              </a:rPr>
              <a:t>?  YES				Grace alone?  NO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i="1" dirty="0">
                <a:solidFill>
                  <a:schemeClr val="bg1"/>
                </a:solidFill>
              </a:rPr>
              <a:t>Eph. 2:8							Eph. 2:8</a:t>
            </a:r>
          </a:p>
          <a:p>
            <a:endParaRPr lang="en-US" sz="2400" i="1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Saved by </a:t>
            </a: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Faith</a:t>
            </a:r>
            <a:r>
              <a:rPr lang="en-US" sz="4000" dirty="0">
                <a:solidFill>
                  <a:schemeClr val="bg1"/>
                </a:solidFill>
              </a:rPr>
              <a:t>?  YES				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i="1" dirty="0">
                <a:solidFill>
                  <a:srgbClr val="FFC000"/>
                </a:solidFill>
              </a:rPr>
              <a:t>John 3:16	</a:t>
            </a:r>
            <a:r>
              <a:rPr lang="en-US" sz="3200" i="1" dirty="0">
                <a:solidFill>
                  <a:schemeClr val="bg1"/>
                </a:solidFill>
              </a:rPr>
              <a:t>						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71924D-AE17-8F32-AB0F-96BBBE3961EF}"/>
              </a:ext>
            </a:extLst>
          </p:cNvPr>
          <p:cNvSpPr txBox="1"/>
          <p:nvPr/>
        </p:nvSpPr>
        <p:spPr>
          <a:xfrm>
            <a:off x="2992582" y="4251366"/>
            <a:ext cx="70064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C000"/>
                </a:solidFill>
              </a:rPr>
              <a:t>“For God so loved the world that He gave His only begotten Son that whoever believes in Him will not perish…”</a:t>
            </a:r>
          </a:p>
        </p:txBody>
      </p:sp>
    </p:spTree>
    <p:extLst>
      <p:ext uri="{BB962C8B-B14F-4D97-AF65-F5344CB8AC3E}">
        <p14:creationId xmlns:p14="http://schemas.microsoft.com/office/powerpoint/2010/main" val="1755673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98A4B-52D8-6ABC-6139-1E4E6FF54A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45E127-FCFD-AEB7-70FD-1F6E674C61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900208-10D0-DC41-55F5-FB1349620A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BE4BD1C-1EA7-299D-52DD-D7284027758A}"/>
              </a:ext>
            </a:extLst>
          </p:cNvPr>
          <p:cNvSpPr txBox="1"/>
          <p:nvPr/>
        </p:nvSpPr>
        <p:spPr>
          <a:xfrm>
            <a:off x="0" y="0"/>
            <a:ext cx="1219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Saved by </a:t>
            </a:r>
            <a:r>
              <a:rPr lang="en-US" sz="4000" dirty="0">
                <a:solidFill>
                  <a:srgbClr val="FFFF00"/>
                </a:solidFill>
              </a:rPr>
              <a:t>Hope</a:t>
            </a:r>
            <a:r>
              <a:rPr lang="en-US" sz="4000" dirty="0">
                <a:solidFill>
                  <a:schemeClr val="bg1"/>
                </a:solidFill>
              </a:rPr>
              <a:t>?   YES				Hope alone?  NO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i="1" dirty="0">
                <a:solidFill>
                  <a:schemeClr val="bg1"/>
                </a:solidFill>
              </a:rPr>
              <a:t>Romans 8:24						Titus 3:7</a:t>
            </a:r>
          </a:p>
          <a:p>
            <a:endParaRPr lang="en-US" sz="2400" i="1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Saved by </a:t>
            </a:r>
            <a:r>
              <a:rPr lang="en-US" sz="4000" dirty="0">
                <a:solidFill>
                  <a:srgbClr val="73FEFF"/>
                </a:solidFill>
              </a:rPr>
              <a:t>Grace</a:t>
            </a:r>
            <a:r>
              <a:rPr lang="en-US" sz="4000" dirty="0">
                <a:solidFill>
                  <a:schemeClr val="bg1"/>
                </a:solidFill>
              </a:rPr>
              <a:t>?  YES				Grace alone?  NO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i="1" dirty="0">
                <a:solidFill>
                  <a:schemeClr val="bg1"/>
                </a:solidFill>
              </a:rPr>
              <a:t>Eph. 2:8							Eph. 2:8</a:t>
            </a:r>
          </a:p>
          <a:p>
            <a:endParaRPr lang="en-US" sz="2400" i="1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Saved by </a:t>
            </a: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Faith</a:t>
            </a:r>
            <a:r>
              <a:rPr lang="en-US" sz="4000" dirty="0">
                <a:solidFill>
                  <a:schemeClr val="bg1"/>
                </a:solidFill>
              </a:rPr>
              <a:t>?  YES				Faith alone?  NO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i="1" dirty="0">
                <a:solidFill>
                  <a:schemeClr val="bg1"/>
                </a:solidFill>
              </a:rPr>
              <a:t>John 3:16							James 2:20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8111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98A4B-52D8-6ABC-6139-1E4E6FF54A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45E127-FCFD-AEB7-70FD-1F6E674C61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900208-10D0-DC41-55F5-FB1349620A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BE4BD1C-1EA7-299D-52DD-D7284027758A}"/>
              </a:ext>
            </a:extLst>
          </p:cNvPr>
          <p:cNvSpPr txBox="1"/>
          <p:nvPr/>
        </p:nvSpPr>
        <p:spPr>
          <a:xfrm>
            <a:off x="0" y="0"/>
            <a:ext cx="1219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Saved by </a:t>
            </a:r>
            <a:r>
              <a:rPr lang="en-US" sz="4000" dirty="0">
                <a:solidFill>
                  <a:srgbClr val="FFFF00"/>
                </a:solidFill>
              </a:rPr>
              <a:t>Hope</a:t>
            </a:r>
            <a:r>
              <a:rPr lang="en-US" sz="4000" dirty="0">
                <a:solidFill>
                  <a:schemeClr val="bg1"/>
                </a:solidFill>
              </a:rPr>
              <a:t>?   YES				Hope alone?  NO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i="1" dirty="0">
                <a:solidFill>
                  <a:schemeClr val="bg1"/>
                </a:solidFill>
              </a:rPr>
              <a:t>Romans 8:24						Titus 3:7</a:t>
            </a:r>
          </a:p>
          <a:p>
            <a:endParaRPr lang="en-US" sz="2400" i="1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Saved by </a:t>
            </a:r>
            <a:r>
              <a:rPr lang="en-US" sz="4000" dirty="0">
                <a:solidFill>
                  <a:srgbClr val="73FEFF"/>
                </a:solidFill>
              </a:rPr>
              <a:t>Grace</a:t>
            </a:r>
            <a:r>
              <a:rPr lang="en-US" sz="4000" dirty="0">
                <a:solidFill>
                  <a:schemeClr val="bg1"/>
                </a:solidFill>
              </a:rPr>
              <a:t>?  YES				Grace alone?  NO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i="1" dirty="0">
                <a:solidFill>
                  <a:schemeClr val="bg1"/>
                </a:solidFill>
              </a:rPr>
              <a:t>Eph. 2:8							Eph. 2:8</a:t>
            </a:r>
          </a:p>
          <a:p>
            <a:endParaRPr lang="en-US" sz="2400" i="1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Saved by </a:t>
            </a: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Faith</a:t>
            </a:r>
            <a:r>
              <a:rPr lang="en-US" sz="4000" dirty="0">
                <a:solidFill>
                  <a:schemeClr val="bg1"/>
                </a:solidFill>
              </a:rPr>
              <a:t>?  YES				Faith alone?  NO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i="1" dirty="0">
                <a:solidFill>
                  <a:schemeClr val="bg1"/>
                </a:solidFill>
              </a:rPr>
              <a:t>John 3:16							</a:t>
            </a:r>
            <a:r>
              <a:rPr lang="en-US" sz="3200" i="1" dirty="0">
                <a:solidFill>
                  <a:srgbClr val="FFC000"/>
                </a:solidFill>
              </a:rPr>
              <a:t>James 2:20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845B7C-6456-3162-52F5-9DE983C5E85D}"/>
              </a:ext>
            </a:extLst>
          </p:cNvPr>
          <p:cNvSpPr txBox="1"/>
          <p:nvPr/>
        </p:nvSpPr>
        <p:spPr>
          <a:xfrm>
            <a:off x="2695699" y="4465122"/>
            <a:ext cx="60920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C000"/>
                </a:solidFill>
              </a:rPr>
              <a:t>“…faith without works is dead.”</a:t>
            </a:r>
          </a:p>
        </p:txBody>
      </p:sp>
    </p:spTree>
    <p:extLst>
      <p:ext uri="{BB962C8B-B14F-4D97-AF65-F5344CB8AC3E}">
        <p14:creationId xmlns:p14="http://schemas.microsoft.com/office/powerpoint/2010/main" val="7728288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98A4B-52D8-6ABC-6139-1E4E6FF54A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45E127-FCFD-AEB7-70FD-1F6E674C61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900208-10D0-DC41-55F5-FB1349620A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BE4BD1C-1EA7-299D-52DD-D7284027758A}"/>
              </a:ext>
            </a:extLst>
          </p:cNvPr>
          <p:cNvSpPr txBox="1"/>
          <p:nvPr/>
        </p:nvSpPr>
        <p:spPr>
          <a:xfrm>
            <a:off x="0" y="0"/>
            <a:ext cx="1219200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Saved by </a:t>
            </a:r>
            <a:r>
              <a:rPr lang="en-US" sz="4000" dirty="0">
                <a:solidFill>
                  <a:srgbClr val="FFFF00"/>
                </a:solidFill>
              </a:rPr>
              <a:t>Hope</a:t>
            </a:r>
            <a:r>
              <a:rPr lang="en-US" sz="4000" dirty="0">
                <a:solidFill>
                  <a:schemeClr val="bg1"/>
                </a:solidFill>
              </a:rPr>
              <a:t>?   YES				Hope alone?  NO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i="1" dirty="0">
                <a:solidFill>
                  <a:schemeClr val="bg1"/>
                </a:solidFill>
              </a:rPr>
              <a:t>Romans 8:24						Titus 3:7</a:t>
            </a:r>
          </a:p>
          <a:p>
            <a:endParaRPr lang="en-US" sz="2400" i="1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Saved by </a:t>
            </a:r>
            <a:r>
              <a:rPr lang="en-US" sz="4000" dirty="0">
                <a:solidFill>
                  <a:srgbClr val="73FEFF"/>
                </a:solidFill>
              </a:rPr>
              <a:t>Grace</a:t>
            </a:r>
            <a:r>
              <a:rPr lang="en-US" sz="4000" dirty="0">
                <a:solidFill>
                  <a:schemeClr val="bg1"/>
                </a:solidFill>
              </a:rPr>
              <a:t>?  YES				Grace alone?  NO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i="1" dirty="0">
                <a:solidFill>
                  <a:schemeClr val="bg1"/>
                </a:solidFill>
              </a:rPr>
              <a:t>Eph. 2:8							Eph. 2:8</a:t>
            </a:r>
          </a:p>
          <a:p>
            <a:endParaRPr lang="en-US" sz="2400" i="1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Saved by </a:t>
            </a: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Faith</a:t>
            </a:r>
            <a:r>
              <a:rPr lang="en-US" sz="4000" dirty="0">
                <a:solidFill>
                  <a:schemeClr val="bg1"/>
                </a:solidFill>
              </a:rPr>
              <a:t>?  YES				Faith alone?  NO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i="1" dirty="0">
                <a:solidFill>
                  <a:schemeClr val="bg1"/>
                </a:solidFill>
              </a:rPr>
              <a:t>John 3:16							James 2:20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Saved by </a:t>
            </a:r>
            <a:r>
              <a:rPr lang="en-US" sz="4000" dirty="0">
                <a:solidFill>
                  <a:srgbClr val="FF85FF"/>
                </a:solidFill>
              </a:rPr>
              <a:t>Works</a:t>
            </a:r>
            <a:r>
              <a:rPr lang="en-US" sz="4000" dirty="0">
                <a:solidFill>
                  <a:schemeClr val="bg1"/>
                </a:solidFill>
              </a:rPr>
              <a:t>?  YES			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i="1" dirty="0">
                <a:solidFill>
                  <a:schemeClr val="bg1"/>
                </a:solidFill>
              </a:rPr>
              <a:t>James 2:24						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             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8808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98A4B-52D8-6ABC-6139-1E4E6FF54A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45E127-FCFD-AEB7-70FD-1F6E674C61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900208-10D0-DC41-55F5-FB1349620A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BE4BD1C-1EA7-299D-52DD-D7284027758A}"/>
              </a:ext>
            </a:extLst>
          </p:cNvPr>
          <p:cNvSpPr txBox="1"/>
          <p:nvPr/>
        </p:nvSpPr>
        <p:spPr>
          <a:xfrm>
            <a:off x="0" y="0"/>
            <a:ext cx="1219200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Saved by </a:t>
            </a:r>
            <a:r>
              <a:rPr lang="en-US" sz="4000" dirty="0">
                <a:solidFill>
                  <a:srgbClr val="FFFF00"/>
                </a:solidFill>
              </a:rPr>
              <a:t>Hope</a:t>
            </a:r>
            <a:r>
              <a:rPr lang="en-US" sz="4000" dirty="0">
                <a:solidFill>
                  <a:schemeClr val="bg1"/>
                </a:solidFill>
              </a:rPr>
              <a:t>?   YES				Hope alone?  NO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i="1" dirty="0">
                <a:solidFill>
                  <a:schemeClr val="bg1"/>
                </a:solidFill>
              </a:rPr>
              <a:t>Romans 8:24						Titus 3:7</a:t>
            </a:r>
          </a:p>
          <a:p>
            <a:endParaRPr lang="en-US" sz="2400" i="1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Saved by </a:t>
            </a:r>
            <a:r>
              <a:rPr lang="en-US" sz="4000" dirty="0">
                <a:solidFill>
                  <a:srgbClr val="73FEFF"/>
                </a:solidFill>
              </a:rPr>
              <a:t>Grace</a:t>
            </a:r>
            <a:r>
              <a:rPr lang="en-US" sz="4000" dirty="0">
                <a:solidFill>
                  <a:schemeClr val="bg1"/>
                </a:solidFill>
              </a:rPr>
              <a:t>?  YES				Grace alone?  NO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i="1" dirty="0">
                <a:solidFill>
                  <a:schemeClr val="bg1"/>
                </a:solidFill>
              </a:rPr>
              <a:t>Eph. 2:8							Eph. 2:8</a:t>
            </a:r>
          </a:p>
          <a:p>
            <a:endParaRPr lang="en-US" sz="2400" i="1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Saved by </a:t>
            </a: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Faith</a:t>
            </a:r>
            <a:r>
              <a:rPr lang="en-US" sz="4000" dirty="0">
                <a:solidFill>
                  <a:schemeClr val="bg1"/>
                </a:solidFill>
              </a:rPr>
              <a:t>?  YES				Faith alone?  NO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i="1" dirty="0">
                <a:solidFill>
                  <a:schemeClr val="bg1"/>
                </a:solidFill>
              </a:rPr>
              <a:t>John 3:16							James 2:20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Saved by </a:t>
            </a:r>
            <a:r>
              <a:rPr lang="en-US" sz="4000" dirty="0">
                <a:solidFill>
                  <a:srgbClr val="FF85FF"/>
                </a:solidFill>
              </a:rPr>
              <a:t>Works</a:t>
            </a:r>
            <a:r>
              <a:rPr lang="en-US" sz="4000" dirty="0">
                <a:solidFill>
                  <a:schemeClr val="bg1"/>
                </a:solidFill>
              </a:rPr>
              <a:t>?  YES				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i="1" dirty="0">
                <a:solidFill>
                  <a:srgbClr val="FFC000"/>
                </a:solidFill>
              </a:rPr>
              <a:t>James 2:24</a:t>
            </a:r>
            <a:r>
              <a:rPr lang="en-US" sz="3200" i="1" dirty="0">
                <a:solidFill>
                  <a:schemeClr val="bg1"/>
                </a:solidFill>
              </a:rPr>
              <a:t>						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             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087647-38AC-87CC-B2C9-9608760BF9EB}"/>
              </a:ext>
            </a:extLst>
          </p:cNvPr>
          <p:cNvSpPr txBox="1"/>
          <p:nvPr/>
        </p:nvSpPr>
        <p:spPr>
          <a:xfrm>
            <a:off x="249381" y="5444936"/>
            <a:ext cx="57476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C000"/>
                </a:solidFill>
              </a:rPr>
              <a:t>“...a person is justified by works and not by faith alone.”</a:t>
            </a:r>
          </a:p>
        </p:txBody>
      </p:sp>
    </p:spTree>
    <p:extLst>
      <p:ext uri="{BB962C8B-B14F-4D97-AF65-F5344CB8AC3E}">
        <p14:creationId xmlns:p14="http://schemas.microsoft.com/office/powerpoint/2010/main" val="3082775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98A4B-52D8-6ABC-6139-1E4E6FF54A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45E127-FCFD-AEB7-70FD-1F6E674C61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900208-10D0-DC41-55F5-FB1349620A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9E32C04-4043-01DD-103A-084736209B29}"/>
              </a:ext>
            </a:extLst>
          </p:cNvPr>
          <p:cNvSpPr txBox="1"/>
          <p:nvPr/>
        </p:nvSpPr>
        <p:spPr>
          <a:xfrm>
            <a:off x="866899" y="546265"/>
            <a:ext cx="107115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“Church” (</a:t>
            </a:r>
            <a:r>
              <a:rPr lang="en-US" sz="3600" i="1" dirty="0" err="1">
                <a:solidFill>
                  <a:schemeClr val="bg1"/>
                </a:solidFill>
              </a:rPr>
              <a:t>Ekklesia</a:t>
            </a:r>
            <a:r>
              <a:rPr lang="en-US" sz="3600" dirty="0">
                <a:solidFill>
                  <a:schemeClr val="bg1"/>
                </a:solidFill>
              </a:rPr>
              <a:t>) - a called out assembly  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	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6960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98A4B-52D8-6ABC-6139-1E4E6FF54A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45E127-FCFD-AEB7-70FD-1F6E674C61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900208-10D0-DC41-55F5-FB1349620A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BE4BD1C-1EA7-299D-52DD-D7284027758A}"/>
              </a:ext>
            </a:extLst>
          </p:cNvPr>
          <p:cNvSpPr txBox="1"/>
          <p:nvPr/>
        </p:nvSpPr>
        <p:spPr>
          <a:xfrm>
            <a:off x="0" y="0"/>
            <a:ext cx="1219200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Saved by </a:t>
            </a:r>
            <a:r>
              <a:rPr lang="en-US" sz="4000" dirty="0">
                <a:solidFill>
                  <a:srgbClr val="FFFF00"/>
                </a:solidFill>
              </a:rPr>
              <a:t>Hope</a:t>
            </a:r>
            <a:r>
              <a:rPr lang="en-US" sz="4000" dirty="0">
                <a:solidFill>
                  <a:schemeClr val="bg1"/>
                </a:solidFill>
              </a:rPr>
              <a:t>?   YES				Hope alone?  NO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i="1" dirty="0">
                <a:solidFill>
                  <a:schemeClr val="bg1"/>
                </a:solidFill>
              </a:rPr>
              <a:t>Romans 8:24						Titus 3:7</a:t>
            </a:r>
          </a:p>
          <a:p>
            <a:endParaRPr lang="en-US" sz="2400" i="1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Saved by </a:t>
            </a:r>
            <a:r>
              <a:rPr lang="en-US" sz="4000" dirty="0">
                <a:solidFill>
                  <a:srgbClr val="73FEFF"/>
                </a:solidFill>
              </a:rPr>
              <a:t>Grace</a:t>
            </a:r>
            <a:r>
              <a:rPr lang="en-US" sz="4000" dirty="0">
                <a:solidFill>
                  <a:schemeClr val="bg1"/>
                </a:solidFill>
              </a:rPr>
              <a:t>?  YES				Grace alone?  NO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i="1" dirty="0">
                <a:solidFill>
                  <a:schemeClr val="bg1"/>
                </a:solidFill>
              </a:rPr>
              <a:t>Eph. 2:8							Eph. 2:8</a:t>
            </a:r>
          </a:p>
          <a:p>
            <a:endParaRPr lang="en-US" sz="2400" i="1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Saved by </a:t>
            </a: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Faith</a:t>
            </a:r>
            <a:r>
              <a:rPr lang="en-US" sz="4000" dirty="0">
                <a:solidFill>
                  <a:schemeClr val="bg1"/>
                </a:solidFill>
              </a:rPr>
              <a:t>?  YES				Faith alone?  NO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i="1" dirty="0">
                <a:solidFill>
                  <a:schemeClr val="bg1"/>
                </a:solidFill>
              </a:rPr>
              <a:t>John 3:16							James 2:20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Saved by </a:t>
            </a:r>
            <a:r>
              <a:rPr lang="en-US" sz="4000" dirty="0">
                <a:solidFill>
                  <a:srgbClr val="FF85FF"/>
                </a:solidFill>
              </a:rPr>
              <a:t>Works</a:t>
            </a:r>
            <a:r>
              <a:rPr lang="en-US" sz="4000" dirty="0">
                <a:solidFill>
                  <a:schemeClr val="bg1"/>
                </a:solidFill>
              </a:rPr>
              <a:t>?  YES				Works alone?  NO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i="1" dirty="0">
                <a:solidFill>
                  <a:schemeClr val="bg1"/>
                </a:solidFill>
              </a:rPr>
              <a:t>James 2:24						</a:t>
            </a:r>
            <a:r>
              <a:rPr lang="en-US" sz="3200" i="1" dirty="0">
                <a:solidFill>
                  <a:srgbClr val="FFC000"/>
                </a:solidFill>
              </a:rPr>
              <a:t>Ephesians 2:9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             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AD6012-D058-57A4-AB1D-110162068747}"/>
              </a:ext>
            </a:extLst>
          </p:cNvPr>
          <p:cNvSpPr txBox="1"/>
          <p:nvPr/>
        </p:nvSpPr>
        <p:spPr>
          <a:xfrm>
            <a:off x="5415148" y="5444936"/>
            <a:ext cx="67768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C000"/>
                </a:solidFill>
              </a:rPr>
              <a:t>“…saved…not as a result of works    	lest anyone should boast.”</a:t>
            </a:r>
          </a:p>
        </p:txBody>
      </p:sp>
    </p:spTree>
    <p:extLst>
      <p:ext uri="{BB962C8B-B14F-4D97-AF65-F5344CB8AC3E}">
        <p14:creationId xmlns:p14="http://schemas.microsoft.com/office/powerpoint/2010/main" val="37126192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98A4B-52D8-6ABC-6139-1E4E6FF54A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45E127-FCFD-AEB7-70FD-1F6E674C61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900208-10D0-DC41-55F5-FB1349620A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BE4BD1C-1EA7-299D-52DD-D7284027758A}"/>
              </a:ext>
            </a:extLst>
          </p:cNvPr>
          <p:cNvSpPr txBox="1"/>
          <p:nvPr/>
        </p:nvSpPr>
        <p:spPr>
          <a:xfrm>
            <a:off x="0" y="0"/>
            <a:ext cx="12192000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Saved by </a:t>
            </a:r>
            <a:r>
              <a:rPr lang="en-US" sz="4000" dirty="0">
                <a:solidFill>
                  <a:srgbClr val="FFFF00"/>
                </a:solidFill>
              </a:rPr>
              <a:t>Hope</a:t>
            </a:r>
            <a:r>
              <a:rPr lang="en-US" sz="4000" dirty="0">
                <a:solidFill>
                  <a:schemeClr val="bg1"/>
                </a:solidFill>
              </a:rPr>
              <a:t>?   YES				Hope alone?  NO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i="1" dirty="0">
                <a:solidFill>
                  <a:schemeClr val="bg1"/>
                </a:solidFill>
              </a:rPr>
              <a:t>Romans 8:24						Titus 3:7</a:t>
            </a:r>
          </a:p>
          <a:p>
            <a:endParaRPr lang="en-US" sz="2400" i="1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Saved by </a:t>
            </a:r>
            <a:r>
              <a:rPr lang="en-US" sz="4000" dirty="0">
                <a:solidFill>
                  <a:srgbClr val="73FEFF"/>
                </a:solidFill>
              </a:rPr>
              <a:t>Grace</a:t>
            </a:r>
            <a:r>
              <a:rPr lang="en-US" sz="4000" dirty="0">
                <a:solidFill>
                  <a:schemeClr val="bg1"/>
                </a:solidFill>
              </a:rPr>
              <a:t>?  YES				Grace alone?  NO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i="1" dirty="0">
                <a:solidFill>
                  <a:schemeClr val="bg1"/>
                </a:solidFill>
              </a:rPr>
              <a:t>Eph. 2:8							Eph. 2:8</a:t>
            </a:r>
          </a:p>
          <a:p>
            <a:endParaRPr lang="en-US" sz="2400" i="1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Saved by </a:t>
            </a: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Faith</a:t>
            </a:r>
            <a:r>
              <a:rPr lang="en-US" sz="4000" dirty="0">
                <a:solidFill>
                  <a:schemeClr val="bg1"/>
                </a:solidFill>
              </a:rPr>
              <a:t>?  YES				Faith alone?  NO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i="1" dirty="0">
                <a:solidFill>
                  <a:schemeClr val="bg1"/>
                </a:solidFill>
              </a:rPr>
              <a:t>John 3:16							James 2:20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Saved by </a:t>
            </a:r>
            <a:r>
              <a:rPr lang="en-US" sz="4000" dirty="0">
                <a:solidFill>
                  <a:srgbClr val="FF85FF"/>
                </a:solidFill>
              </a:rPr>
              <a:t>Works</a:t>
            </a:r>
            <a:r>
              <a:rPr lang="en-US" sz="4000" dirty="0">
                <a:solidFill>
                  <a:schemeClr val="bg1"/>
                </a:solidFill>
              </a:rPr>
              <a:t>?  YES				Works alone?  NO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i="1" dirty="0">
                <a:solidFill>
                  <a:schemeClr val="bg1"/>
                </a:solidFill>
              </a:rPr>
              <a:t>James 2:24						Ephesians 2:9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              </a:t>
            </a:r>
            <a:r>
              <a:rPr lang="en-US" sz="4000" dirty="0">
                <a:solidFill>
                  <a:srgbClr val="FFFF00"/>
                </a:solidFill>
              </a:rPr>
              <a:t>HOPE</a:t>
            </a:r>
            <a:r>
              <a:rPr lang="en-US" sz="4000" dirty="0">
                <a:solidFill>
                  <a:schemeClr val="bg1"/>
                </a:solidFill>
              </a:rPr>
              <a:t> + </a:t>
            </a:r>
            <a:r>
              <a:rPr lang="en-US" sz="4000" dirty="0">
                <a:solidFill>
                  <a:srgbClr val="73FEFF"/>
                </a:solidFill>
              </a:rPr>
              <a:t>GRACE</a:t>
            </a:r>
            <a:r>
              <a:rPr lang="en-US" sz="4000" dirty="0">
                <a:solidFill>
                  <a:schemeClr val="bg1"/>
                </a:solidFill>
              </a:rPr>
              <a:t> + </a:t>
            </a: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FAITH</a:t>
            </a:r>
            <a:r>
              <a:rPr lang="en-US" sz="4000" dirty="0">
                <a:solidFill>
                  <a:schemeClr val="bg1"/>
                </a:solidFill>
              </a:rPr>
              <a:t> + </a:t>
            </a:r>
            <a:r>
              <a:rPr lang="en-US" sz="4000" dirty="0">
                <a:solidFill>
                  <a:srgbClr val="FF85FF"/>
                </a:solidFill>
              </a:rPr>
              <a:t>WORKS</a:t>
            </a:r>
            <a:r>
              <a:rPr lang="en-US" sz="4000" dirty="0">
                <a:solidFill>
                  <a:schemeClr val="bg1"/>
                </a:solidFill>
              </a:rPr>
              <a:t> =      </a:t>
            </a:r>
            <a:r>
              <a:rPr lang="en-US" sz="4000" dirty="0">
                <a:solidFill>
                  <a:srgbClr val="FFFF00"/>
                </a:solidFill>
                <a:highlight>
                  <a:srgbClr val="000000"/>
                </a:highlight>
              </a:rPr>
              <a:t>SALVATION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3052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F9570A8-E5B4-1783-D714-B9C4CEBBEE87}"/>
              </a:ext>
            </a:extLst>
          </p:cNvPr>
          <p:cNvSpPr txBox="1"/>
          <p:nvPr/>
        </p:nvSpPr>
        <p:spPr>
          <a:xfrm>
            <a:off x="0" y="0"/>
            <a:ext cx="12192000" cy="729430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600" dirty="0"/>
              <a:t>  Untaught</a:t>
            </a:r>
          </a:p>
          <a:p>
            <a:r>
              <a:rPr lang="en-US" sz="3600" dirty="0"/>
              <a:t>			    </a:t>
            </a:r>
          </a:p>
          <a:p>
            <a:r>
              <a:rPr lang="en-US" sz="3600" dirty="0"/>
              <a:t>  Taught					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696877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F9570A8-E5B4-1783-D714-B9C4CEBBEE87}"/>
              </a:ext>
            </a:extLst>
          </p:cNvPr>
          <p:cNvSpPr txBox="1"/>
          <p:nvPr/>
        </p:nvSpPr>
        <p:spPr>
          <a:xfrm>
            <a:off x="0" y="0"/>
            <a:ext cx="12192000" cy="729430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600" dirty="0"/>
              <a:t>  </a:t>
            </a:r>
            <a:endParaRPr lang="en-US" sz="3600" dirty="0">
              <a:solidFill>
                <a:srgbClr val="DCDCDC"/>
              </a:solidFill>
            </a:endParaRPr>
          </a:p>
          <a:p>
            <a:r>
              <a:rPr lang="en-US" sz="3600" dirty="0"/>
              <a:t>			    Disbelieve</a:t>
            </a:r>
          </a:p>
          <a:p>
            <a:r>
              <a:rPr lang="en-US" sz="3600" dirty="0"/>
              <a:t>  Taught					      </a:t>
            </a:r>
          </a:p>
          <a:p>
            <a:r>
              <a:rPr lang="en-US" sz="3600" dirty="0"/>
              <a:t>			    Believe			   		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C1CA53-7D4C-F03A-4CF4-F4A4BD1B434D}"/>
              </a:ext>
            </a:extLst>
          </p:cNvPr>
          <p:cNvCxnSpPr/>
          <p:nvPr/>
        </p:nvCxnSpPr>
        <p:spPr>
          <a:xfrm flipV="1">
            <a:off x="1840675" y="1021278"/>
            <a:ext cx="1128156" cy="45126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B1D6670-6AC4-82A9-9EFF-62F9CFE79F34}"/>
              </a:ext>
            </a:extLst>
          </p:cNvPr>
          <p:cNvCxnSpPr/>
          <p:nvPr/>
        </p:nvCxnSpPr>
        <p:spPr>
          <a:xfrm>
            <a:off x="1840675" y="1650670"/>
            <a:ext cx="1128156" cy="30875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525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F9570A8-E5B4-1783-D714-B9C4CEBBEE87}"/>
              </a:ext>
            </a:extLst>
          </p:cNvPr>
          <p:cNvSpPr txBox="1"/>
          <p:nvPr/>
        </p:nvSpPr>
        <p:spPr>
          <a:xfrm>
            <a:off x="0" y="0"/>
            <a:ext cx="12192000" cy="729430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600" dirty="0"/>
              <a:t>  </a:t>
            </a:r>
            <a:endParaRPr lang="en-US" sz="3600" dirty="0">
              <a:solidFill>
                <a:srgbClr val="DCDCDC"/>
              </a:solidFill>
            </a:endParaRPr>
          </a:p>
          <a:p>
            <a:r>
              <a:rPr lang="en-US" sz="3600" dirty="0"/>
              <a:t>			    </a:t>
            </a:r>
            <a:endParaRPr lang="en-US" sz="3600" dirty="0">
              <a:solidFill>
                <a:srgbClr val="DCDCDC"/>
              </a:solidFill>
            </a:endParaRPr>
          </a:p>
          <a:p>
            <a:r>
              <a:rPr lang="en-US" sz="3600" dirty="0"/>
              <a:t>  Taught					      </a:t>
            </a:r>
          </a:p>
          <a:p>
            <a:r>
              <a:rPr lang="en-US" sz="3600" dirty="0"/>
              <a:t>			    Believe			   		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B1D6670-6AC4-82A9-9EFF-62F9CFE79F34}"/>
              </a:ext>
            </a:extLst>
          </p:cNvPr>
          <p:cNvCxnSpPr/>
          <p:nvPr/>
        </p:nvCxnSpPr>
        <p:spPr>
          <a:xfrm>
            <a:off x="1840675" y="1650670"/>
            <a:ext cx="1128156" cy="30875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09354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F9570A8-E5B4-1783-D714-B9C4CEBBEE87}"/>
              </a:ext>
            </a:extLst>
          </p:cNvPr>
          <p:cNvSpPr txBox="1"/>
          <p:nvPr/>
        </p:nvSpPr>
        <p:spPr>
          <a:xfrm>
            <a:off x="0" y="0"/>
            <a:ext cx="12192000" cy="729430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600" dirty="0"/>
              <a:t>  </a:t>
            </a:r>
            <a:endParaRPr lang="en-US" sz="3600" dirty="0">
              <a:solidFill>
                <a:srgbClr val="DCDCDC"/>
              </a:solidFill>
            </a:endParaRPr>
          </a:p>
          <a:p>
            <a:r>
              <a:rPr lang="en-US" sz="3600" dirty="0"/>
              <a:t>			    </a:t>
            </a:r>
            <a:endParaRPr lang="en-US" sz="3600" dirty="0">
              <a:solidFill>
                <a:srgbClr val="DCDCDC"/>
              </a:solidFill>
            </a:endParaRPr>
          </a:p>
          <a:p>
            <a:r>
              <a:rPr lang="en-US" sz="3600" dirty="0"/>
              <a:t>  Taught					      Reject</a:t>
            </a:r>
          </a:p>
          <a:p>
            <a:r>
              <a:rPr lang="en-US" sz="3600" dirty="0"/>
              <a:t>			    Believe			   		     </a:t>
            </a:r>
          </a:p>
          <a:p>
            <a:r>
              <a:rPr lang="en-US" sz="3600" dirty="0"/>
              <a:t>						      Obey</a:t>
            </a:r>
          </a:p>
          <a:p>
            <a:r>
              <a:rPr lang="en-US" sz="3600" dirty="0"/>
              <a:t>									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B1D6670-6AC4-82A9-9EFF-62F9CFE79F34}"/>
              </a:ext>
            </a:extLst>
          </p:cNvPr>
          <p:cNvCxnSpPr/>
          <p:nvPr/>
        </p:nvCxnSpPr>
        <p:spPr>
          <a:xfrm>
            <a:off x="1840675" y="1650670"/>
            <a:ext cx="1128156" cy="30875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A7D2317-8308-149E-B25E-4725904791C2}"/>
              </a:ext>
            </a:extLst>
          </p:cNvPr>
          <p:cNvCxnSpPr/>
          <p:nvPr/>
        </p:nvCxnSpPr>
        <p:spPr>
          <a:xfrm flipV="1">
            <a:off x="4833257" y="1555668"/>
            <a:ext cx="1080655" cy="40376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C735F4-25B7-73B8-D227-3EA59F23E63E}"/>
              </a:ext>
            </a:extLst>
          </p:cNvPr>
          <p:cNvCxnSpPr/>
          <p:nvPr/>
        </p:nvCxnSpPr>
        <p:spPr>
          <a:xfrm>
            <a:off x="4845132" y="2125683"/>
            <a:ext cx="1068780" cy="3562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03063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F9570A8-E5B4-1783-D714-B9C4CEBBEE87}"/>
              </a:ext>
            </a:extLst>
          </p:cNvPr>
          <p:cNvSpPr txBox="1"/>
          <p:nvPr/>
        </p:nvSpPr>
        <p:spPr>
          <a:xfrm>
            <a:off x="0" y="0"/>
            <a:ext cx="12192000" cy="729430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600" dirty="0"/>
              <a:t>  </a:t>
            </a:r>
            <a:endParaRPr lang="en-US" sz="3600" dirty="0">
              <a:solidFill>
                <a:srgbClr val="DCDCDC"/>
              </a:solidFill>
            </a:endParaRPr>
          </a:p>
          <a:p>
            <a:r>
              <a:rPr lang="en-US" sz="3600" dirty="0"/>
              <a:t>			    </a:t>
            </a:r>
            <a:endParaRPr lang="en-US" sz="3600" dirty="0">
              <a:solidFill>
                <a:srgbClr val="DCDCDC"/>
              </a:solidFill>
            </a:endParaRPr>
          </a:p>
          <a:p>
            <a:r>
              <a:rPr lang="en-US" sz="3600" dirty="0"/>
              <a:t>  Taught					      </a:t>
            </a:r>
            <a:endParaRPr lang="en-US" sz="3600" dirty="0">
              <a:solidFill>
                <a:srgbClr val="DCDCDC"/>
              </a:solidFill>
            </a:endParaRPr>
          </a:p>
          <a:p>
            <a:r>
              <a:rPr lang="en-US" sz="3600" dirty="0"/>
              <a:t>			    Believe			   		     </a:t>
            </a:r>
          </a:p>
          <a:p>
            <a:r>
              <a:rPr lang="en-US" sz="3600" dirty="0"/>
              <a:t>						      Obey</a:t>
            </a:r>
          </a:p>
          <a:p>
            <a:r>
              <a:rPr lang="en-US" sz="3600" dirty="0"/>
              <a:t>									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B1D6670-6AC4-82A9-9EFF-62F9CFE79F34}"/>
              </a:ext>
            </a:extLst>
          </p:cNvPr>
          <p:cNvCxnSpPr/>
          <p:nvPr/>
        </p:nvCxnSpPr>
        <p:spPr>
          <a:xfrm>
            <a:off x="1840675" y="1650670"/>
            <a:ext cx="1128156" cy="30875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C735F4-25B7-73B8-D227-3EA59F23E63E}"/>
              </a:ext>
            </a:extLst>
          </p:cNvPr>
          <p:cNvCxnSpPr/>
          <p:nvPr/>
        </p:nvCxnSpPr>
        <p:spPr>
          <a:xfrm>
            <a:off x="4845132" y="2125683"/>
            <a:ext cx="1068780" cy="3562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38741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F9570A8-E5B4-1783-D714-B9C4CEBBEE87}"/>
              </a:ext>
            </a:extLst>
          </p:cNvPr>
          <p:cNvSpPr txBox="1"/>
          <p:nvPr/>
        </p:nvSpPr>
        <p:spPr>
          <a:xfrm>
            <a:off x="0" y="0"/>
            <a:ext cx="12192000" cy="729430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600" dirty="0"/>
              <a:t>  </a:t>
            </a:r>
            <a:endParaRPr lang="en-US" sz="3600" dirty="0">
              <a:solidFill>
                <a:srgbClr val="DCDCDC"/>
              </a:solidFill>
            </a:endParaRPr>
          </a:p>
          <a:p>
            <a:r>
              <a:rPr lang="en-US" sz="3600" dirty="0"/>
              <a:t>			    </a:t>
            </a:r>
            <a:endParaRPr lang="en-US" sz="3600" dirty="0">
              <a:solidFill>
                <a:srgbClr val="DCDCDC"/>
              </a:solidFill>
            </a:endParaRPr>
          </a:p>
          <a:p>
            <a:r>
              <a:rPr lang="en-US" sz="3600" dirty="0"/>
              <a:t>  Taught					      </a:t>
            </a:r>
            <a:endParaRPr lang="en-US" sz="3600" dirty="0">
              <a:solidFill>
                <a:srgbClr val="DCDCDC"/>
              </a:solidFill>
            </a:endParaRPr>
          </a:p>
          <a:p>
            <a:r>
              <a:rPr lang="en-US" sz="3600" dirty="0"/>
              <a:t>			    Believe			   		     Perfect</a:t>
            </a:r>
          </a:p>
          <a:p>
            <a:r>
              <a:rPr lang="en-US" sz="3600" dirty="0"/>
              <a:t>						      Obey</a:t>
            </a:r>
          </a:p>
          <a:p>
            <a:r>
              <a:rPr lang="en-US" sz="3600" dirty="0"/>
              <a:t>									     Imperfect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B1D6670-6AC4-82A9-9EFF-62F9CFE79F34}"/>
              </a:ext>
            </a:extLst>
          </p:cNvPr>
          <p:cNvCxnSpPr/>
          <p:nvPr/>
        </p:nvCxnSpPr>
        <p:spPr>
          <a:xfrm>
            <a:off x="1840675" y="1650670"/>
            <a:ext cx="1128156" cy="30875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C735F4-25B7-73B8-D227-3EA59F23E63E}"/>
              </a:ext>
            </a:extLst>
          </p:cNvPr>
          <p:cNvCxnSpPr/>
          <p:nvPr/>
        </p:nvCxnSpPr>
        <p:spPr>
          <a:xfrm>
            <a:off x="4845132" y="2125683"/>
            <a:ext cx="1068780" cy="3562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8BF7AB5-A494-7BDE-24C2-B4852785E6B1}"/>
              </a:ext>
            </a:extLst>
          </p:cNvPr>
          <p:cNvCxnSpPr>
            <a:cxnSpLocks/>
          </p:cNvCxnSpPr>
          <p:nvPr/>
        </p:nvCxnSpPr>
        <p:spPr>
          <a:xfrm flipV="1">
            <a:off x="7410203" y="2125683"/>
            <a:ext cx="1235033" cy="3562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533094C-E4F6-EC62-C0F5-B344B42C61C1}"/>
              </a:ext>
            </a:extLst>
          </p:cNvPr>
          <p:cNvCxnSpPr/>
          <p:nvPr/>
        </p:nvCxnSpPr>
        <p:spPr>
          <a:xfrm>
            <a:off x="7410203" y="2695699"/>
            <a:ext cx="1235033" cy="36813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08714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F9570A8-E5B4-1783-D714-B9C4CEBBEE87}"/>
              </a:ext>
            </a:extLst>
          </p:cNvPr>
          <p:cNvSpPr txBox="1"/>
          <p:nvPr/>
        </p:nvSpPr>
        <p:spPr>
          <a:xfrm>
            <a:off x="0" y="0"/>
            <a:ext cx="12192000" cy="729430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600" dirty="0"/>
              <a:t>  </a:t>
            </a:r>
            <a:endParaRPr lang="en-US" sz="3600" dirty="0">
              <a:solidFill>
                <a:srgbClr val="DCDCDC"/>
              </a:solidFill>
            </a:endParaRPr>
          </a:p>
          <a:p>
            <a:r>
              <a:rPr lang="en-US" sz="3600" dirty="0"/>
              <a:t>			    </a:t>
            </a:r>
            <a:endParaRPr lang="en-US" sz="3600" dirty="0">
              <a:solidFill>
                <a:srgbClr val="DCDCDC"/>
              </a:solidFill>
            </a:endParaRPr>
          </a:p>
          <a:p>
            <a:r>
              <a:rPr lang="en-US" sz="3600" dirty="0"/>
              <a:t>  Taught					      </a:t>
            </a:r>
            <a:endParaRPr lang="en-US" sz="3600" dirty="0">
              <a:solidFill>
                <a:srgbClr val="DCDCDC"/>
              </a:solidFill>
            </a:endParaRPr>
          </a:p>
          <a:p>
            <a:r>
              <a:rPr lang="en-US" sz="3600" dirty="0"/>
              <a:t>			    Believe			   		     Perfect</a:t>
            </a:r>
          </a:p>
          <a:p>
            <a:r>
              <a:rPr lang="en-US" sz="3600" dirty="0"/>
              <a:t>						      Obey</a:t>
            </a:r>
          </a:p>
          <a:p>
            <a:r>
              <a:rPr lang="en-US" sz="3600" dirty="0"/>
              <a:t>									     Imperfect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B1D6670-6AC4-82A9-9EFF-62F9CFE79F34}"/>
              </a:ext>
            </a:extLst>
          </p:cNvPr>
          <p:cNvCxnSpPr/>
          <p:nvPr/>
        </p:nvCxnSpPr>
        <p:spPr>
          <a:xfrm>
            <a:off x="1840675" y="1650670"/>
            <a:ext cx="1128156" cy="30875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C735F4-25B7-73B8-D227-3EA59F23E63E}"/>
              </a:ext>
            </a:extLst>
          </p:cNvPr>
          <p:cNvCxnSpPr/>
          <p:nvPr/>
        </p:nvCxnSpPr>
        <p:spPr>
          <a:xfrm>
            <a:off x="4845132" y="2125683"/>
            <a:ext cx="1068780" cy="3562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533094C-E4F6-EC62-C0F5-B344B42C61C1}"/>
              </a:ext>
            </a:extLst>
          </p:cNvPr>
          <p:cNvCxnSpPr/>
          <p:nvPr/>
        </p:nvCxnSpPr>
        <p:spPr>
          <a:xfrm>
            <a:off x="7410203" y="2695699"/>
            <a:ext cx="1235033" cy="36813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98881FB-341B-D47C-6088-10A75F1636A4}"/>
              </a:ext>
            </a:extLst>
          </p:cNvPr>
          <p:cNvCxnSpPr/>
          <p:nvPr/>
        </p:nvCxnSpPr>
        <p:spPr>
          <a:xfrm flipH="1">
            <a:off x="9048997" y="1448790"/>
            <a:ext cx="961902" cy="103315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3A5192D-2DFA-1C66-66A3-367778009B21}"/>
              </a:ext>
            </a:extLst>
          </p:cNvPr>
          <p:cNvCxnSpPr/>
          <p:nvPr/>
        </p:nvCxnSpPr>
        <p:spPr>
          <a:xfrm>
            <a:off x="9013371" y="1436914"/>
            <a:ext cx="938151" cy="104502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15529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F9570A8-E5B4-1783-D714-B9C4CEBBEE87}"/>
              </a:ext>
            </a:extLst>
          </p:cNvPr>
          <p:cNvSpPr txBox="1"/>
          <p:nvPr/>
        </p:nvSpPr>
        <p:spPr>
          <a:xfrm>
            <a:off x="0" y="0"/>
            <a:ext cx="12192000" cy="754052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600" dirty="0"/>
              <a:t>  </a:t>
            </a:r>
            <a:endParaRPr lang="en-US" sz="3600" dirty="0">
              <a:solidFill>
                <a:srgbClr val="DCDCDC"/>
              </a:solidFill>
            </a:endParaRPr>
          </a:p>
          <a:p>
            <a:r>
              <a:rPr lang="en-US" sz="3600" dirty="0"/>
              <a:t>			    </a:t>
            </a:r>
            <a:endParaRPr lang="en-US" sz="3600" dirty="0">
              <a:solidFill>
                <a:srgbClr val="DCDCDC"/>
              </a:solidFill>
            </a:endParaRPr>
          </a:p>
          <a:p>
            <a:r>
              <a:rPr lang="en-US" sz="3600" dirty="0"/>
              <a:t>  Taught					     </a:t>
            </a:r>
            <a:endParaRPr lang="en-US" sz="3600" dirty="0">
              <a:solidFill>
                <a:srgbClr val="DCDCDC"/>
              </a:solidFill>
            </a:endParaRPr>
          </a:p>
          <a:p>
            <a:r>
              <a:rPr lang="en-US" sz="3600" dirty="0"/>
              <a:t>			    Believe			   		     </a:t>
            </a:r>
            <a:endParaRPr lang="en-US" sz="3600" dirty="0">
              <a:solidFill>
                <a:srgbClr val="DCDCDC"/>
              </a:solidFill>
            </a:endParaRPr>
          </a:p>
          <a:p>
            <a:r>
              <a:rPr lang="en-US" sz="3600" dirty="0"/>
              <a:t>						      Obey</a:t>
            </a:r>
          </a:p>
          <a:p>
            <a:r>
              <a:rPr lang="en-US" sz="3600" dirty="0"/>
              <a:t>									     Imperfect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4400" b="1" dirty="0"/>
              <a:t>  HOPE    </a:t>
            </a:r>
          </a:p>
          <a:p>
            <a:endParaRPr lang="en-US" sz="4400" b="1" dirty="0"/>
          </a:p>
          <a:p>
            <a:r>
              <a:rPr lang="en-US" sz="4400" b="1" dirty="0"/>
              <a:t>		</a:t>
            </a:r>
            <a:endParaRPr lang="en-US" sz="5400" b="1" dirty="0"/>
          </a:p>
          <a:p>
            <a:r>
              <a:rPr lang="en-US" sz="5400" b="1" dirty="0"/>
              <a:t>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B1D6670-6AC4-82A9-9EFF-62F9CFE79F34}"/>
              </a:ext>
            </a:extLst>
          </p:cNvPr>
          <p:cNvCxnSpPr/>
          <p:nvPr/>
        </p:nvCxnSpPr>
        <p:spPr>
          <a:xfrm>
            <a:off x="1840675" y="1650670"/>
            <a:ext cx="1128156" cy="30875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C735F4-25B7-73B8-D227-3EA59F23E63E}"/>
              </a:ext>
            </a:extLst>
          </p:cNvPr>
          <p:cNvCxnSpPr/>
          <p:nvPr/>
        </p:nvCxnSpPr>
        <p:spPr>
          <a:xfrm>
            <a:off x="4845132" y="2125683"/>
            <a:ext cx="1068780" cy="3562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533094C-E4F6-EC62-C0F5-B344B42C61C1}"/>
              </a:ext>
            </a:extLst>
          </p:cNvPr>
          <p:cNvCxnSpPr/>
          <p:nvPr/>
        </p:nvCxnSpPr>
        <p:spPr>
          <a:xfrm>
            <a:off x="7410203" y="2695699"/>
            <a:ext cx="1235033" cy="36813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0BDFA60-40A6-2E02-F89D-E3699DF98EEE}"/>
              </a:ext>
            </a:extLst>
          </p:cNvPr>
          <p:cNvCxnSpPr/>
          <p:nvPr/>
        </p:nvCxnSpPr>
        <p:spPr>
          <a:xfrm>
            <a:off x="807522" y="2256312"/>
            <a:ext cx="0" cy="186442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873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98A4B-52D8-6ABC-6139-1E4E6FF54A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45E127-FCFD-AEB7-70FD-1F6E674C61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900208-10D0-DC41-55F5-FB1349620A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9E32C04-4043-01DD-103A-084736209B29}"/>
              </a:ext>
            </a:extLst>
          </p:cNvPr>
          <p:cNvSpPr txBox="1"/>
          <p:nvPr/>
        </p:nvSpPr>
        <p:spPr>
          <a:xfrm>
            <a:off x="866899" y="546265"/>
            <a:ext cx="1071154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“Church” (</a:t>
            </a:r>
            <a:r>
              <a:rPr lang="en-US" sz="3600" i="1" dirty="0" err="1">
                <a:solidFill>
                  <a:schemeClr val="bg1"/>
                </a:solidFill>
              </a:rPr>
              <a:t>Ekklesia</a:t>
            </a:r>
            <a:r>
              <a:rPr lang="en-US" sz="3600" dirty="0">
                <a:solidFill>
                  <a:schemeClr val="bg1"/>
                </a:solidFill>
              </a:rPr>
              <a:t>) - a called out assembly  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	is NOT an institution  </a:t>
            </a:r>
          </a:p>
          <a:p>
            <a:r>
              <a:rPr lang="en-US" sz="3600" dirty="0">
                <a:solidFill>
                  <a:schemeClr val="bg1"/>
                </a:solidFill>
              </a:rPr>
              <a:t>	is NOT a man made entity that makes law and </a:t>
            </a:r>
          </a:p>
          <a:p>
            <a:r>
              <a:rPr lang="en-US" sz="3600" dirty="0">
                <a:solidFill>
                  <a:schemeClr val="bg1"/>
                </a:solidFill>
              </a:rPr>
              <a:t>	    exercises control over other men or institutions</a:t>
            </a:r>
          </a:p>
          <a:p>
            <a:r>
              <a:rPr lang="en-US" sz="3600" dirty="0">
                <a:solidFill>
                  <a:schemeClr val="bg1"/>
                </a:solidFill>
              </a:rPr>
              <a:t>	is NOT a business collective with a religious facade</a:t>
            </a:r>
          </a:p>
          <a:p>
            <a:r>
              <a:rPr lang="en-US" sz="3600" dirty="0">
                <a:solidFill>
                  <a:schemeClr val="bg1"/>
                </a:solidFill>
              </a:rPr>
              <a:t>		</a:t>
            </a:r>
          </a:p>
          <a:p>
            <a:r>
              <a:rPr lang="en-US" sz="3600" dirty="0">
                <a:solidFill>
                  <a:srgbClr val="FFC000"/>
                </a:solidFill>
              </a:rPr>
              <a:t>	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   	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2715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F9570A8-E5B4-1783-D714-B9C4CEBBEE87}"/>
              </a:ext>
            </a:extLst>
          </p:cNvPr>
          <p:cNvSpPr txBox="1"/>
          <p:nvPr/>
        </p:nvSpPr>
        <p:spPr>
          <a:xfrm>
            <a:off x="0" y="0"/>
            <a:ext cx="12192000" cy="73866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600" dirty="0"/>
              <a:t>  </a:t>
            </a:r>
            <a:endParaRPr lang="en-US" sz="3600" dirty="0">
              <a:solidFill>
                <a:srgbClr val="DCDCDC"/>
              </a:solidFill>
            </a:endParaRPr>
          </a:p>
          <a:p>
            <a:r>
              <a:rPr lang="en-US" sz="3600" dirty="0"/>
              <a:t>			    </a:t>
            </a:r>
            <a:endParaRPr lang="en-US" sz="3600" dirty="0">
              <a:solidFill>
                <a:srgbClr val="DCDCDC"/>
              </a:solidFill>
            </a:endParaRPr>
          </a:p>
          <a:p>
            <a:r>
              <a:rPr lang="en-US" sz="3600" dirty="0"/>
              <a:t>  Taught					      </a:t>
            </a:r>
            <a:endParaRPr lang="en-US" sz="3600" dirty="0">
              <a:solidFill>
                <a:srgbClr val="DCDCDC"/>
              </a:solidFill>
            </a:endParaRPr>
          </a:p>
          <a:p>
            <a:r>
              <a:rPr lang="en-US" sz="3600" dirty="0"/>
              <a:t>			    Believe			   		     </a:t>
            </a:r>
            <a:endParaRPr lang="en-US" sz="3600" dirty="0">
              <a:solidFill>
                <a:srgbClr val="DCDCDC"/>
              </a:solidFill>
            </a:endParaRPr>
          </a:p>
          <a:p>
            <a:r>
              <a:rPr lang="en-US" sz="3600" dirty="0"/>
              <a:t>						      Obey</a:t>
            </a:r>
          </a:p>
          <a:p>
            <a:r>
              <a:rPr lang="en-US" sz="3600" dirty="0"/>
              <a:t>									     Imperfect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4400" b="1" dirty="0"/>
              <a:t>  HOPE    +    FAITH</a:t>
            </a:r>
          </a:p>
          <a:p>
            <a:endParaRPr lang="en-US" sz="4400" b="1" dirty="0"/>
          </a:p>
          <a:p>
            <a:endParaRPr lang="en-US" sz="4400" b="1" dirty="0"/>
          </a:p>
          <a:p>
            <a:endParaRPr lang="en-US" sz="5400" b="1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B1D6670-6AC4-82A9-9EFF-62F9CFE79F34}"/>
              </a:ext>
            </a:extLst>
          </p:cNvPr>
          <p:cNvCxnSpPr/>
          <p:nvPr/>
        </p:nvCxnSpPr>
        <p:spPr>
          <a:xfrm>
            <a:off x="1840675" y="1650670"/>
            <a:ext cx="1128156" cy="30875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C735F4-25B7-73B8-D227-3EA59F23E63E}"/>
              </a:ext>
            </a:extLst>
          </p:cNvPr>
          <p:cNvCxnSpPr/>
          <p:nvPr/>
        </p:nvCxnSpPr>
        <p:spPr>
          <a:xfrm>
            <a:off x="4845132" y="2125683"/>
            <a:ext cx="1068780" cy="3562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533094C-E4F6-EC62-C0F5-B344B42C61C1}"/>
              </a:ext>
            </a:extLst>
          </p:cNvPr>
          <p:cNvCxnSpPr/>
          <p:nvPr/>
        </p:nvCxnSpPr>
        <p:spPr>
          <a:xfrm>
            <a:off x="7410203" y="2695699"/>
            <a:ext cx="1235033" cy="36813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0BDFA60-40A6-2E02-F89D-E3699DF98EEE}"/>
              </a:ext>
            </a:extLst>
          </p:cNvPr>
          <p:cNvCxnSpPr/>
          <p:nvPr/>
        </p:nvCxnSpPr>
        <p:spPr>
          <a:xfrm>
            <a:off x="807522" y="2256312"/>
            <a:ext cx="0" cy="186442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9CD6D3-DF2E-F0D1-CD6B-FD16F84C02BD}"/>
              </a:ext>
            </a:extLst>
          </p:cNvPr>
          <p:cNvCxnSpPr/>
          <p:nvPr/>
        </p:nvCxnSpPr>
        <p:spPr>
          <a:xfrm>
            <a:off x="3621974" y="2481943"/>
            <a:ext cx="0" cy="163879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9587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F9570A8-E5B4-1783-D714-B9C4CEBBEE87}"/>
              </a:ext>
            </a:extLst>
          </p:cNvPr>
          <p:cNvSpPr txBox="1"/>
          <p:nvPr/>
        </p:nvSpPr>
        <p:spPr>
          <a:xfrm>
            <a:off x="0" y="0"/>
            <a:ext cx="12192000" cy="73866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600" dirty="0"/>
              <a:t>  </a:t>
            </a:r>
            <a:endParaRPr lang="en-US" sz="3600" dirty="0">
              <a:solidFill>
                <a:srgbClr val="DCDCDC"/>
              </a:solidFill>
            </a:endParaRPr>
          </a:p>
          <a:p>
            <a:r>
              <a:rPr lang="en-US" sz="3600" dirty="0"/>
              <a:t>			    </a:t>
            </a:r>
            <a:endParaRPr lang="en-US" sz="3600" dirty="0">
              <a:solidFill>
                <a:srgbClr val="DCDCDC"/>
              </a:solidFill>
            </a:endParaRPr>
          </a:p>
          <a:p>
            <a:r>
              <a:rPr lang="en-US" sz="3600" dirty="0"/>
              <a:t>  Taught					      </a:t>
            </a:r>
            <a:endParaRPr lang="en-US" sz="3600" dirty="0">
              <a:solidFill>
                <a:srgbClr val="DCDCDC"/>
              </a:solidFill>
            </a:endParaRPr>
          </a:p>
          <a:p>
            <a:r>
              <a:rPr lang="en-US" sz="3600" dirty="0"/>
              <a:t>			    Believe			   		     </a:t>
            </a:r>
            <a:endParaRPr lang="en-US" sz="3600" dirty="0">
              <a:solidFill>
                <a:srgbClr val="DCDCDC"/>
              </a:solidFill>
            </a:endParaRPr>
          </a:p>
          <a:p>
            <a:r>
              <a:rPr lang="en-US" sz="3600" dirty="0"/>
              <a:t>						      Obey</a:t>
            </a:r>
          </a:p>
          <a:p>
            <a:r>
              <a:rPr lang="en-US" sz="3600" dirty="0"/>
              <a:t>									     Imperfect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4400" b="1" dirty="0"/>
              <a:t>  HOPE    +    FAITH     +   WORKS</a:t>
            </a:r>
          </a:p>
          <a:p>
            <a:endParaRPr lang="en-US" sz="4400" b="1" dirty="0"/>
          </a:p>
          <a:p>
            <a:endParaRPr lang="en-US" sz="4400" b="1" dirty="0"/>
          </a:p>
          <a:p>
            <a:endParaRPr lang="en-US" sz="5400" b="1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B1D6670-6AC4-82A9-9EFF-62F9CFE79F34}"/>
              </a:ext>
            </a:extLst>
          </p:cNvPr>
          <p:cNvCxnSpPr/>
          <p:nvPr/>
        </p:nvCxnSpPr>
        <p:spPr>
          <a:xfrm>
            <a:off x="1840675" y="1650670"/>
            <a:ext cx="1128156" cy="30875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C735F4-25B7-73B8-D227-3EA59F23E63E}"/>
              </a:ext>
            </a:extLst>
          </p:cNvPr>
          <p:cNvCxnSpPr/>
          <p:nvPr/>
        </p:nvCxnSpPr>
        <p:spPr>
          <a:xfrm>
            <a:off x="4845132" y="2125683"/>
            <a:ext cx="1068780" cy="3562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533094C-E4F6-EC62-C0F5-B344B42C61C1}"/>
              </a:ext>
            </a:extLst>
          </p:cNvPr>
          <p:cNvCxnSpPr/>
          <p:nvPr/>
        </p:nvCxnSpPr>
        <p:spPr>
          <a:xfrm>
            <a:off x="7410203" y="2695699"/>
            <a:ext cx="1235033" cy="36813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0BDFA60-40A6-2E02-F89D-E3699DF98EEE}"/>
              </a:ext>
            </a:extLst>
          </p:cNvPr>
          <p:cNvCxnSpPr/>
          <p:nvPr/>
        </p:nvCxnSpPr>
        <p:spPr>
          <a:xfrm>
            <a:off x="807522" y="2256312"/>
            <a:ext cx="0" cy="186442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9CD6D3-DF2E-F0D1-CD6B-FD16F84C02BD}"/>
              </a:ext>
            </a:extLst>
          </p:cNvPr>
          <p:cNvCxnSpPr/>
          <p:nvPr/>
        </p:nvCxnSpPr>
        <p:spPr>
          <a:xfrm>
            <a:off x="3621974" y="2481943"/>
            <a:ext cx="0" cy="163879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E97BFD8-C6D1-40FA-E425-09833475E939}"/>
              </a:ext>
            </a:extLst>
          </p:cNvPr>
          <p:cNvCxnSpPr/>
          <p:nvPr/>
        </p:nvCxnSpPr>
        <p:spPr>
          <a:xfrm>
            <a:off x="6460177" y="2945081"/>
            <a:ext cx="0" cy="117565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2206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F9570A8-E5B4-1783-D714-B9C4CEBBEE87}"/>
              </a:ext>
            </a:extLst>
          </p:cNvPr>
          <p:cNvSpPr txBox="1"/>
          <p:nvPr/>
        </p:nvSpPr>
        <p:spPr>
          <a:xfrm>
            <a:off x="0" y="0"/>
            <a:ext cx="12192000" cy="889474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600" dirty="0"/>
              <a:t>  </a:t>
            </a:r>
            <a:endParaRPr lang="en-US" sz="3600" dirty="0">
              <a:solidFill>
                <a:srgbClr val="DCDCDC"/>
              </a:solidFill>
            </a:endParaRPr>
          </a:p>
          <a:p>
            <a:r>
              <a:rPr lang="en-US" sz="3600" dirty="0"/>
              <a:t>			    </a:t>
            </a:r>
            <a:endParaRPr lang="en-US" sz="3600" dirty="0">
              <a:solidFill>
                <a:srgbClr val="DCDCDC"/>
              </a:solidFill>
            </a:endParaRPr>
          </a:p>
          <a:p>
            <a:r>
              <a:rPr lang="en-US" sz="3600" dirty="0"/>
              <a:t>  Taught					      </a:t>
            </a:r>
            <a:endParaRPr lang="en-US" sz="3600" dirty="0">
              <a:solidFill>
                <a:srgbClr val="DCDCDC"/>
              </a:solidFill>
            </a:endParaRPr>
          </a:p>
          <a:p>
            <a:r>
              <a:rPr lang="en-US" sz="3600" dirty="0"/>
              <a:t>			    Believe			   		     </a:t>
            </a:r>
            <a:endParaRPr lang="en-US" sz="3600" dirty="0">
              <a:solidFill>
                <a:srgbClr val="DCDCDC"/>
              </a:solidFill>
            </a:endParaRPr>
          </a:p>
          <a:p>
            <a:r>
              <a:rPr lang="en-US" sz="3600" dirty="0"/>
              <a:t>						      Obey</a:t>
            </a:r>
          </a:p>
          <a:p>
            <a:r>
              <a:rPr lang="en-US" sz="3600" dirty="0"/>
              <a:t>									     Imperfect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4400" b="1" dirty="0"/>
              <a:t>  HOPE    +    FAITH     +   WORKS    +    GRACE</a:t>
            </a:r>
          </a:p>
          <a:p>
            <a:r>
              <a:rPr lang="en-US" sz="4400" b="1" dirty="0"/>
              <a:t>								     </a:t>
            </a:r>
            <a:r>
              <a:rPr lang="en-US" sz="4400" b="1" i="1" dirty="0">
                <a:solidFill>
                  <a:srgbClr val="FF0000"/>
                </a:solidFill>
              </a:rPr>
              <a:t>Blood of Christ</a:t>
            </a:r>
          </a:p>
          <a:p>
            <a:r>
              <a:rPr lang="en-US" sz="4400" b="1" dirty="0"/>
              <a:t>			  </a:t>
            </a:r>
            <a:endParaRPr lang="en-US" sz="5400" b="1" dirty="0">
              <a:solidFill>
                <a:srgbClr val="FFFF00"/>
              </a:solidFill>
              <a:highlight>
                <a:srgbClr val="000000"/>
              </a:highlight>
            </a:endParaRPr>
          </a:p>
          <a:p>
            <a:endParaRPr lang="en-US" sz="4400" b="1" dirty="0"/>
          </a:p>
          <a:p>
            <a:r>
              <a:rPr lang="en-US" sz="4400" b="1" dirty="0"/>
              <a:t>		              </a:t>
            </a:r>
            <a:endParaRPr lang="en-US" sz="5400" b="1" dirty="0"/>
          </a:p>
          <a:p>
            <a:r>
              <a:rPr lang="en-US" sz="5400" b="1" dirty="0"/>
              <a:t>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B1D6670-6AC4-82A9-9EFF-62F9CFE79F34}"/>
              </a:ext>
            </a:extLst>
          </p:cNvPr>
          <p:cNvCxnSpPr/>
          <p:nvPr/>
        </p:nvCxnSpPr>
        <p:spPr>
          <a:xfrm>
            <a:off x="1840675" y="1650670"/>
            <a:ext cx="1128156" cy="30875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C735F4-25B7-73B8-D227-3EA59F23E63E}"/>
              </a:ext>
            </a:extLst>
          </p:cNvPr>
          <p:cNvCxnSpPr/>
          <p:nvPr/>
        </p:nvCxnSpPr>
        <p:spPr>
          <a:xfrm>
            <a:off x="4845132" y="2125683"/>
            <a:ext cx="1068780" cy="3562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533094C-E4F6-EC62-C0F5-B344B42C61C1}"/>
              </a:ext>
            </a:extLst>
          </p:cNvPr>
          <p:cNvCxnSpPr/>
          <p:nvPr/>
        </p:nvCxnSpPr>
        <p:spPr>
          <a:xfrm>
            <a:off x="7410203" y="2695699"/>
            <a:ext cx="1235033" cy="36813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0BDFA60-40A6-2E02-F89D-E3699DF98EEE}"/>
              </a:ext>
            </a:extLst>
          </p:cNvPr>
          <p:cNvCxnSpPr/>
          <p:nvPr/>
        </p:nvCxnSpPr>
        <p:spPr>
          <a:xfrm>
            <a:off x="807522" y="2256312"/>
            <a:ext cx="0" cy="186442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9CD6D3-DF2E-F0D1-CD6B-FD16F84C02BD}"/>
              </a:ext>
            </a:extLst>
          </p:cNvPr>
          <p:cNvCxnSpPr/>
          <p:nvPr/>
        </p:nvCxnSpPr>
        <p:spPr>
          <a:xfrm>
            <a:off x="3621974" y="2481943"/>
            <a:ext cx="0" cy="163879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E97BFD8-C6D1-40FA-E425-09833475E939}"/>
              </a:ext>
            </a:extLst>
          </p:cNvPr>
          <p:cNvCxnSpPr/>
          <p:nvPr/>
        </p:nvCxnSpPr>
        <p:spPr>
          <a:xfrm>
            <a:off x="6460177" y="2945081"/>
            <a:ext cx="0" cy="117565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F1ACAA0-F1D9-4448-E427-06ED58B46A62}"/>
              </a:ext>
            </a:extLst>
          </p:cNvPr>
          <p:cNvCxnSpPr/>
          <p:nvPr/>
        </p:nvCxnSpPr>
        <p:spPr>
          <a:xfrm>
            <a:off x="9535886" y="3429000"/>
            <a:ext cx="0" cy="69173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95359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F9570A8-E5B4-1783-D714-B9C4CEBBEE87}"/>
              </a:ext>
            </a:extLst>
          </p:cNvPr>
          <p:cNvSpPr txBox="1"/>
          <p:nvPr/>
        </p:nvSpPr>
        <p:spPr>
          <a:xfrm>
            <a:off x="0" y="0"/>
            <a:ext cx="12192000" cy="889474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600" dirty="0"/>
              <a:t>  </a:t>
            </a:r>
            <a:endParaRPr lang="en-US" sz="3600" dirty="0">
              <a:solidFill>
                <a:srgbClr val="DCDCDC"/>
              </a:solidFill>
            </a:endParaRPr>
          </a:p>
          <a:p>
            <a:r>
              <a:rPr lang="en-US" sz="3600" dirty="0"/>
              <a:t>			    </a:t>
            </a:r>
            <a:endParaRPr lang="en-US" sz="3600" dirty="0">
              <a:solidFill>
                <a:srgbClr val="DCDCDC"/>
              </a:solidFill>
            </a:endParaRPr>
          </a:p>
          <a:p>
            <a:r>
              <a:rPr lang="en-US" sz="3600" dirty="0"/>
              <a:t>  Taught					      </a:t>
            </a:r>
            <a:endParaRPr lang="en-US" sz="3600" dirty="0">
              <a:solidFill>
                <a:srgbClr val="DCDCDC"/>
              </a:solidFill>
            </a:endParaRPr>
          </a:p>
          <a:p>
            <a:r>
              <a:rPr lang="en-US" sz="3600" dirty="0"/>
              <a:t>			    Believe			   		     </a:t>
            </a:r>
            <a:endParaRPr lang="en-US" sz="3600" dirty="0">
              <a:solidFill>
                <a:srgbClr val="DCDCDC"/>
              </a:solidFill>
            </a:endParaRPr>
          </a:p>
          <a:p>
            <a:r>
              <a:rPr lang="en-US" sz="3600" dirty="0"/>
              <a:t>						      Obey</a:t>
            </a:r>
          </a:p>
          <a:p>
            <a:r>
              <a:rPr lang="en-US" sz="3600" dirty="0"/>
              <a:t>									     Imperfect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4400" b="1" dirty="0"/>
              <a:t>  HOPE    +    FAITH     +   WORKS    +    GRACE</a:t>
            </a:r>
          </a:p>
          <a:p>
            <a:r>
              <a:rPr lang="en-US" sz="4400" b="1" dirty="0"/>
              <a:t>								     </a:t>
            </a:r>
            <a:r>
              <a:rPr lang="en-US" sz="4400" b="1" i="1" dirty="0">
                <a:solidFill>
                  <a:srgbClr val="FF0000"/>
                </a:solidFill>
              </a:rPr>
              <a:t>Blood of Christ</a:t>
            </a:r>
          </a:p>
          <a:p>
            <a:r>
              <a:rPr lang="en-US" sz="4400" b="1" dirty="0"/>
              <a:t>			  =	 </a:t>
            </a:r>
            <a:r>
              <a:rPr lang="en-US" sz="5400" b="1" dirty="0">
                <a:solidFill>
                  <a:srgbClr val="FF0000"/>
                </a:solidFill>
                <a:highlight>
                  <a:srgbClr val="000000"/>
                </a:highlight>
              </a:rPr>
              <a:t> </a:t>
            </a:r>
            <a:r>
              <a:rPr lang="en-US" sz="5400" b="1" dirty="0">
                <a:solidFill>
                  <a:srgbClr val="FFFF00"/>
                </a:solidFill>
                <a:highlight>
                  <a:srgbClr val="000000"/>
                </a:highlight>
              </a:rPr>
              <a:t>SALVATION</a:t>
            </a:r>
          </a:p>
          <a:p>
            <a:endParaRPr lang="en-US" sz="4400" b="1" dirty="0"/>
          </a:p>
          <a:p>
            <a:r>
              <a:rPr lang="en-US" sz="4400" b="1" dirty="0"/>
              <a:t>		              </a:t>
            </a:r>
            <a:endParaRPr lang="en-US" sz="5400" b="1" dirty="0"/>
          </a:p>
          <a:p>
            <a:r>
              <a:rPr lang="en-US" sz="5400" b="1" dirty="0"/>
              <a:t>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B1D6670-6AC4-82A9-9EFF-62F9CFE79F34}"/>
              </a:ext>
            </a:extLst>
          </p:cNvPr>
          <p:cNvCxnSpPr/>
          <p:nvPr/>
        </p:nvCxnSpPr>
        <p:spPr>
          <a:xfrm>
            <a:off x="1840675" y="1650670"/>
            <a:ext cx="1128156" cy="30875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C735F4-25B7-73B8-D227-3EA59F23E63E}"/>
              </a:ext>
            </a:extLst>
          </p:cNvPr>
          <p:cNvCxnSpPr/>
          <p:nvPr/>
        </p:nvCxnSpPr>
        <p:spPr>
          <a:xfrm>
            <a:off x="4845132" y="2125683"/>
            <a:ext cx="1068780" cy="3562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533094C-E4F6-EC62-C0F5-B344B42C61C1}"/>
              </a:ext>
            </a:extLst>
          </p:cNvPr>
          <p:cNvCxnSpPr/>
          <p:nvPr/>
        </p:nvCxnSpPr>
        <p:spPr>
          <a:xfrm>
            <a:off x="7410203" y="2695699"/>
            <a:ext cx="1235033" cy="36813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0BDFA60-40A6-2E02-F89D-E3699DF98EEE}"/>
              </a:ext>
            </a:extLst>
          </p:cNvPr>
          <p:cNvCxnSpPr/>
          <p:nvPr/>
        </p:nvCxnSpPr>
        <p:spPr>
          <a:xfrm>
            <a:off x="807522" y="2256312"/>
            <a:ext cx="0" cy="186442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E9CD6D3-DF2E-F0D1-CD6B-FD16F84C02BD}"/>
              </a:ext>
            </a:extLst>
          </p:cNvPr>
          <p:cNvCxnSpPr/>
          <p:nvPr/>
        </p:nvCxnSpPr>
        <p:spPr>
          <a:xfrm>
            <a:off x="3621974" y="2481943"/>
            <a:ext cx="0" cy="163879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E97BFD8-C6D1-40FA-E425-09833475E939}"/>
              </a:ext>
            </a:extLst>
          </p:cNvPr>
          <p:cNvCxnSpPr/>
          <p:nvPr/>
        </p:nvCxnSpPr>
        <p:spPr>
          <a:xfrm>
            <a:off x="6460177" y="2945081"/>
            <a:ext cx="0" cy="117565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F1ACAA0-F1D9-4448-E427-06ED58B46A62}"/>
              </a:ext>
            </a:extLst>
          </p:cNvPr>
          <p:cNvCxnSpPr/>
          <p:nvPr/>
        </p:nvCxnSpPr>
        <p:spPr>
          <a:xfrm>
            <a:off x="9535886" y="3429000"/>
            <a:ext cx="0" cy="69173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07967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84F10C2-FF8D-FF90-FB72-4532483391ED}"/>
              </a:ext>
            </a:extLst>
          </p:cNvPr>
          <p:cNvSpPr txBox="1"/>
          <p:nvPr/>
        </p:nvSpPr>
        <p:spPr>
          <a:xfrm>
            <a:off x="332517" y="3301341"/>
            <a:ext cx="2054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i="1" dirty="0"/>
          </a:p>
          <a:p>
            <a:pPr algn="ctr"/>
            <a:endParaRPr lang="en-US" sz="3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65CC87E-CC18-FDF9-14B4-64BA4E6A4295}"/>
              </a:ext>
            </a:extLst>
          </p:cNvPr>
          <p:cNvSpPr txBox="1"/>
          <p:nvPr/>
        </p:nvSpPr>
        <p:spPr>
          <a:xfrm>
            <a:off x="9239002" y="1663283"/>
            <a:ext cx="26442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i="1" dirty="0"/>
          </a:p>
          <a:p>
            <a:pPr algn="ctr"/>
            <a:endParaRPr lang="en-US" sz="3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F31D29F-62BA-61EE-81BC-E06224E39EEE}"/>
              </a:ext>
            </a:extLst>
          </p:cNvPr>
          <p:cNvSpPr txBox="1"/>
          <p:nvPr/>
        </p:nvSpPr>
        <p:spPr>
          <a:xfrm>
            <a:off x="3467595" y="355233"/>
            <a:ext cx="38357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Romans 6:3,4</a:t>
            </a:r>
          </a:p>
        </p:txBody>
      </p:sp>
    </p:spTree>
    <p:extLst>
      <p:ext uri="{BB962C8B-B14F-4D97-AF65-F5344CB8AC3E}">
        <p14:creationId xmlns:p14="http://schemas.microsoft.com/office/powerpoint/2010/main" val="12255313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0A7CF31-FE84-CB89-4204-CA8932BDDD20}"/>
              </a:ext>
            </a:extLst>
          </p:cNvPr>
          <p:cNvCxnSpPr/>
          <p:nvPr/>
        </p:nvCxnSpPr>
        <p:spPr>
          <a:xfrm>
            <a:off x="249382" y="4096987"/>
            <a:ext cx="280257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FF71B03-6479-14E3-2847-DCB9A86E8357}"/>
              </a:ext>
            </a:extLst>
          </p:cNvPr>
          <p:cNvCxnSpPr>
            <a:cxnSpLocks/>
          </p:cNvCxnSpPr>
          <p:nvPr/>
        </p:nvCxnSpPr>
        <p:spPr>
          <a:xfrm>
            <a:off x="3051958" y="2481943"/>
            <a:ext cx="0" cy="161504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63E782E-6398-1585-F489-36139E51CD8D}"/>
              </a:ext>
            </a:extLst>
          </p:cNvPr>
          <p:cNvCxnSpPr>
            <a:cxnSpLocks/>
          </p:cNvCxnSpPr>
          <p:nvPr/>
        </p:nvCxnSpPr>
        <p:spPr>
          <a:xfrm>
            <a:off x="2576945" y="3004457"/>
            <a:ext cx="89065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84F10C2-FF8D-FF90-FB72-4532483391ED}"/>
              </a:ext>
            </a:extLst>
          </p:cNvPr>
          <p:cNvSpPr txBox="1"/>
          <p:nvPr/>
        </p:nvSpPr>
        <p:spPr>
          <a:xfrm>
            <a:off x="332517" y="3301341"/>
            <a:ext cx="2054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/>
              <a:t>Old Man</a:t>
            </a:r>
          </a:p>
          <a:p>
            <a:pPr algn="ctr"/>
            <a:endParaRPr lang="en-US" sz="3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F31D29F-62BA-61EE-81BC-E06224E39EEE}"/>
              </a:ext>
            </a:extLst>
          </p:cNvPr>
          <p:cNvSpPr txBox="1"/>
          <p:nvPr/>
        </p:nvSpPr>
        <p:spPr>
          <a:xfrm>
            <a:off x="3467595" y="355233"/>
            <a:ext cx="38357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Romans 6:3,4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BBF0B18-D5A1-9F13-BF68-AC441161B074}"/>
              </a:ext>
            </a:extLst>
          </p:cNvPr>
          <p:cNvSpPr/>
          <p:nvPr/>
        </p:nvSpPr>
        <p:spPr>
          <a:xfrm>
            <a:off x="2094003" y="1474014"/>
            <a:ext cx="1915910" cy="92333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Death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027770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0A7CF31-FE84-CB89-4204-CA8932BDDD20}"/>
              </a:ext>
            </a:extLst>
          </p:cNvPr>
          <p:cNvCxnSpPr/>
          <p:nvPr/>
        </p:nvCxnSpPr>
        <p:spPr>
          <a:xfrm>
            <a:off x="249382" y="4096987"/>
            <a:ext cx="280257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C25603C-2440-83AB-6EFF-7B890FBA6F69}"/>
              </a:ext>
            </a:extLst>
          </p:cNvPr>
          <p:cNvCxnSpPr/>
          <p:nvPr/>
        </p:nvCxnSpPr>
        <p:spPr>
          <a:xfrm>
            <a:off x="3051958" y="4096987"/>
            <a:ext cx="1068780" cy="146066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056220B-4428-5404-9DDC-53B0BF76C735}"/>
              </a:ext>
            </a:extLst>
          </p:cNvPr>
          <p:cNvCxnSpPr/>
          <p:nvPr/>
        </p:nvCxnSpPr>
        <p:spPr>
          <a:xfrm>
            <a:off x="4120738" y="5557652"/>
            <a:ext cx="318258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FF71B03-6479-14E3-2847-DCB9A86E8357}"/>
              </a:ext>
            </a:extLst>
          </p:cNvPr>
          <p:cNvCxnSpPr>
            <a:cxnSpLocks/>
          </p:cNvCxnSpPr>
          <p:nvPr/>
        </p:nvCxnSpPr>
        <p:spPr>
          <a:xfrm>
            <a:off x="3051958" y="2481943"/>
            <a:ext cx="0" cy="161504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63E782E-6398-1585-F489-36139E51CD8D}"/>
              </a:ext>
            </a:extLst>
          </p:cNvPr>
          <p:cNvCxnSpPr>
            <a:cxnSpLocks/>
          </p:cNvCxnSpPr>
          <p:nvPr/>
        </p:nvCxnSpPr>
        <p:spPr>
          <a:xfrm>
            <a:off x="2576945" y="3004457"/>
            <a:ext cx="89065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rapezoid 19">
            <a:extLst>
              <a:ext uri="{FF2B5EF4-FFF2-40B4-BE49-F238E27FC236}">
                <a16:creationId xmlns:a16="http://schemas.microsoft.com/office/drawing/2014/main" id="{2D847902-CA76-3947-D593-0FC71530D4D4}"/>
              </a:ext>
            </a:extLst>
          </p:cNvPr>
          <p:cNvSpPr/>
          <p:nvPr/>
        </p:nvSpPr>
        <p:spPr>
          <a:xfrm rot="10800000">
            <a:off x="3384466" y="4465123"/>
            <a:ext cx="4572001" cy="1128156"/>
          </a:xfrm>
          <a:prstGeom prst="trapezoid">
            <a:avLst>
              <a:gd name="adj" fmla="val 67105"/>
            </a:avLst>
          </a:prstGeom>
          <a:solidFill>
            <a:srgbClr val="00B0F0"/>
          </a:solidFill>
          <a:ln>
            <a:solidFill>
              <a:srgbClr val="73F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84F10C2-FF8D-FF90-FB72-4532483391ED}"/>
              </a:ext>
            </a:extLst>
          </p:cNvPr>
          <p:cNvSpPr txBox="1"/>
          <p:nvPr/>
        </p:nvSpPr>
        <p:spPr>
          <a:xfrm>
            <a:off x="332517" y="3301341"/>
            <a:ext cx="2054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/>
              <a:t>Old Man</a:t>
            </a:r>
          </a:p>
          <a:p>
            <a:pPr algn="ctr"/>
            <a:endParaRPr lang="en-US" sz="3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F31D29F-62BA-61EE-81BC-E06224E39EEE}"/>
              </a:ext>
            </a:extLst>
          </p:cNvPr>
          <p:cNvSpPr txBox="1"/>
          <p:nvPr/>
        </p:nvSpPr>
        <p:spPr>
          <a:xfrm>
            <a:off x="3467595" y="355233"/>
            <a:ext cx="38357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Romans 6:3,4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BBF0B18-D5A1-9F13-BF68-AC441161B074}"/>
              </a:ext>
            </a:extLst>
          </p:cNvPr>
          <p:cNvSpPr/>
          <p:nvPr/>
        </p:nvSpPr>
        <p:spPr>
          <a:xfrm>
            <a:off x="2094003" y="1474014"/>
            <a:ext cx="1915910" cy="92333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Death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EE5CCA9-AF88-6486-305F-78CDAF9D9FA3}"/>
              </a:ext>
            </a:extLst>
          </p:cNvPr>
          <p:cNvSpPr/>
          <p:nvPr/>
        </p:nvSpPr>
        <p:spPr>
          <a:xfrm>
            <a:off x="4633214" y="4501670"/>
            <a:ext cx="1872629" cy="92333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Burial</a:t>
            </a:r>
          </a:p>
        </p:txBody>
      </p:sp>
    </p:spTree>
    <p:extLst>
      <p:ext uri="{BB962C8B-B14F-4D97-AF65-F5344CB8AC3E}">
        <p14:creationId xmlns:p14="http://schemas.microsoft.com/office/powerpoint/2010/main" val="19234000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0A7CF31-FE84-CB89-4204-CA8932BDDD20}"/>
              </a:ext>
            </a:extLst>
          </p:cNvPr>
          <p:cNvCxnSpPr/>
          <p:nvPr/>
        </p:nvCxnSpPr>
        <p:spPr>
          <a:xfrm>
            <a:off x="249382" y="4096987"/>
            <a:ext cx="280257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C25603C-2440-83AB-6EFF-7B890FBA6F69}"/>
              </a:ext>
            </a:extLst>
          </p:cNvPr>
          <p:cNvCxnSpPr/>
          <p:nvPr/>
        </p:nvCxnSpPr>
        <p:spPr>
          <a:xfrm>
            <a:off x="3051958" y="4096987"/>
            <a:ext cx="1068780" cy="146066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056220B-4428-5404-9DDC-53B0BF76C735}"/>
              </a:ext>
            </a:extLst>
          </p:cNvPr>
          <p:cNvCxnSpPr/>
          <p:nvPr/>
        </p:nvCxnSpPr>
        <p:spPr>
          <a:xfrm>
            <a:off x="4120738" y="5557652"/>
            <a:ext cx="318258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5336CF0-2C6C-0355-352B-D24758CB55DB}"/>
              </a:ext>
            </a:extLst>
          </p:cNvPr>
          <p:cNvCxnSpPr/>
          <p:nvPr/>
        </p:nvCxnSpPr>
        <p:spPr>
          <a:xfrm flipV="1">
            <a:off x="7303325" y="2078182"/>
            <a:ext cx="2054431" cy="347947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FF71B03-6479-14E3-2847-DCB9A86E8357}"/>
              </a:ext>
            </a:extLst>
          </p:cNvPr>
          <p:cNvCxnSpPr>
            <a:cxnSpLocks/>
          </p:cNvCxnSpPr>
          <p:nvPr/>
        </p:nvCxnSpPr>
        <p:spPr>
          <a:xfrm>
            <a:off x="3051958" y="2481943"/>
            <a:ext cx="0" cy="161504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63E782E-6398-1585-F489-36139E51CD8D}"/>
              </a:ext>
            </a:extLst>
          </p:cNvPr>
          <p:cNvCxnSpPr>
            <a:cxnSpLocks/>
          </p:cNvCxnSpPr>
          <p:nvPr/>
        </p:nvCxnSpPr>
        <p:spPr>
          <a:xfrm>
            <a:off x="2576945" y="3004457"/>
            <a:ext cx="89065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rapezoid 19">
            <a:extLst>
              <a:ext uri="{FF2B5EF4-FFF2-40B4-BE49-F238E27FC236}">
                <a16:creationId xmlns:a16="http://schemas.microsoft.com/office/drawing/2014/main" id="{2D847902-CA76-3947-D593-0FC71530D4D4}"/>
              </a:ext>
            </a:extLst>
          </p:cNvPr>
          <p:cNvSpPr/>
          <p:nvPr/>
        </p:nvSpPr>
        <p:spPr>
          <a:xfrm rot="10800000">
            <a:off x="3384466" y="4465123"/>
            <a:ext cx="4572001" cy="1128156"/>
          </a:xfrm>
          <a:prstGeom prst="trapezoid">
            <a:avLst>
              <a:gd name="adj" fmla="val 67105"/>
            </a:avLst>
          </a:prstGeom>
          <a:solidFill>
            <a:srgbClr val="00B0F0"/>
          </a:solidFill>
          <a:ln>
            <a:solidFill>
              <a:srgbClr val="73F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84F10C2-FF8D-FF90-FB72-4532483391ED}"/>
              </a:ext>
            </a:extLst>
          </p:cNvPr>
          <p:cNvSpPr txBox="1"/>
          <p:nvPr/>
        </p:nvSpPr>
        <p:spPr>
          <a:xfrm>
            <a:off x="332517" y="3301341"/>
            <a:ext cx="2054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/>
              <a:t>Old Man</a:t>
            </a:r>
          </a:p>
          <a:p>
            <a:pPr algn="ctr"/>
            <a:endParaRPr lang="en-US" sz="3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65CC87E-CC18-FDF9-14B4-64BA4E6A4295}"/>
              </a:ext>
            </a:extLst>
          </p:cNvPr>
          <p:cNvSpPr txBox="1"/>
          <p:nvPr/>
        </p:nvSpPr>
        <p:spPr>
          <a:xfrm>
            <a:off x="9239002" y="1663283"/>
            <a:ext cx="26442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/>
              <a:t>New Man</a:t>
            </a:r>
          </a:p>
          <a:p>
            <a:pPr algn="ctr"/>
            <a:endParaRPr lang="en-US" sz="3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F31D29F-62BA-61EE-81BC-E06224E39EEE}"/>
              </a:ext>
            </a:extLst>
          </p:cNvPr>
          <p:cNvSpPr txBox="1"/>
          <p:nvPr/>
        </p:nvSpPr>
        <p:spPr>
          <a:xfrm>
            <a:off x="3467595" y="355233"/>
            <a:ext cx="38357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 Romans 6:3,4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BBF0B18-D5A1-9F13-BF68-AC441161B074}"/>
              </a:ext>
            </a:extLst>
          </p:cNvPr>
          <p:cNvSpPr/>
          <p:nvPr/>
        </p:nvSpPr>
        <p:spPr>
          <a:xfrm>
            <a:off x="2094003" y="1474014"/>
            <a:ext cx="1915910" cy="92333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Death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EE5CCA9-AF88-6486-305F-78CDAF9D9FA3}"/>
              </a:ext>
            </a:extLst>
          </p:cNvPr>
          <p:cNvSpPr/>
          <p:nvPr/>
        </p:nvSpPr>
        <p:spPr>
          <a:xfrm>
            <a:off x="4633214" y="4501670"/>
            <a:ext cx="1872629" cy="92333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Burial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CE842FB-1038-CBE0-EC5C-E7FEA62C3879}"/>
              </a:ext>
            </a:extLst>
          </p:cNvPr>
          <p:cNvSpPr/>
          <p:nvPr/>
        </p:nvSpPr>
        <p:spPr>
          <a:xfrm>
            <a:off x="8354346" y="739953"/>
            <a:ext cx="3837654" cy="923330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Resurrection</a:t>
            </a:r>
          </a:p>
        </p:txBody>
      </p:sp>
    </p:spTree>
    <p:extLst>
      <p:ext uri="{BB962C8B-B14F-4D97-AF65-F5344CB8AC3E}">
        <p14:creationId xmlns:p14="http://schemas.microsoft.com/office/powerpoint/2010/main" val="530459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98A4B-52D8-6ABC-6139-1E4E6FF54A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45E127-FCFD-AEB7-70FD-1F6E674C61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900208-10D0-DC41-55F5-FB1349620A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9E32C04-4043-01DD-103A-084736209B29}"/>
              </a:ext>
            </a:extLst>
          </p:cNvPr>
          <p:cNvSpPr txBox="1"/>
          <p:nvPr/>
        </p:nvSpPr>
        <p:spPr>
          <a:xfrm>
            <a:off x="866899" y="546265"/>
            <a:ext cx="10711543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“Church” (</a:t>
            </a:r>
            <a:r>
              <a:rPr lang="en-US" sz="3600" i="1" dirty="0" err="1">
                <a:solidFill>
                  <a:schemeClr val="bg1"/>
                </a:solidFill>
              </a:rPr>
              <a:t>Ekklesia</a:t>
            </a:r>
            <a:r>
              <a:rPr lang="en-US" sz="3600" dirty="0">
                <a:solidFill>
                  <a:schemeClr val="bg1"/>
                </a:solidFill>
              </a:rPr>
              <a:t>) - a called out assembly  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	is NOT an institution  </a:t>
            </a:r>
          </a:p>
          <a:p>
            <a:r>
              <a:rPr lang="en-US" sz="3600" dirty="0">
                <a:solidFill>
                  <a:schemeClr val="bg1"/>
                </a:solidFill>
              </a:rPr>
              <a:t>	is NOT a man made entity that makes law and </a:t>
            </a:r>
          </a:p>
          <a:p>
            <a:r>
              <a:rPr lang="en-US" sz="3600" dirty="0">
                <a:solidFill>
                  <a:schemeClr val="bg1"/>
                </a:solidFill>
              </a:rPr>
              <a:t>	    exercises control over other men or institutions</a:t>
            </a:r>
          </a:p>
          <a:p>
            <a:r>
              <a:rPr lang="en-US" sz="3600" dirty="0">
                <a:solidFill>
                  <a:schemeClr val="bg1"/>
                </a:solidFill>
              </a:rPr>
              <a:t>	is NOT a business collective with a religious facade</a:t>
            </a:r>
          </a:p>
          <a:p>
            <a:r>
              <a:rPr lang="en-US" sz="3600" dirty="0">
                <a:solidFill>
                  <a:schemeClr val="bg1"/>
                </a:solidFill>
              </a:rPr>
              <a:t>		</a:t>
            </a:r>
          </a:p>
          <a:p>
            <a:r>
              <a:rPr lang="en-US" sz="4400" b="1" dirty="0">
                <a:solidFill>
                  <a:srgbClr val="FFC000"/>
                </a:solidFill>
              </a:rPr>
              <a:t>    </a:t>
            </a:r>
            <a:r>
              <a:rPr lang="en-US" sz="4000" b="1" dirty="0">
                <a:solidFill>
                  <a:srgbClr val="FFC000"/>
                </a:solidFill>
              </a:rPr>
              <a:t>A simple gathering of believers that follow    	the practice and examples of the New     	   	    Testament by autonomy (self-rule).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   	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206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98A4B-52D8-6ABC-6139-1E4E6FF54A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45E127-FCFD-AEB7-70FD-1F6E674C61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900208-10D0-DC41-55F5-FB1349620A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58CBB12-EBFB-BAC7-9882-9A4C2CC9A209}"/>
              </a:ext>
            </a:extLst>
          </p:cNvPr>
          <p:cNvSpPr txBox="1"/>
          <p:nvPr/>
        </p:nvSpPr>
        <p:spPr>
          <a:xfrm>
            <a:off x="1733797" y="1793174"/>
            <a:ext cx="90727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The New Testament church is the body   of those people who have been saved    through obedience to the gospel.</a:t>
            </a:r>
          </a:p>
        </p:txBody>
      </p:sp>
    </p:spTree>
    <p:extLst>
      <p:ext uri="{BB962C8B-B14F-4D97-AF65-F5344CB8AC3E}">
        <p14:creationId xmlns:p14="http://schemas.microsoft.com/office/powerpoint/2010/main" val="1242406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98A4B-52D8-6ABC-6139-1E4E6FF54A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45E127-FCFD-AEB7-70FD-1F6E674C61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900208-10D0-DC41-55F5-FB1349620A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BE4BD1C-1EA7-299D-52DD-D7284027758A}"/>
              </a:ext>
            </a:extLst>
          </p:cNvPr>
          <p:cNvSpPr txBox="1"/>
          <p:nvPr/>
        </p:nvSpPr>
        <p:spPr>
          <a:xfrm>
            <a:off x="0" y="0"/>
            <a:ext cx="1219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Saved by </a:t>
            </a:r>
            <a:r>
              <a:rPr lang="en-US" sz="4000" dirty="0">
                <a:solidFill>
                  <a:srgbClr val="FFFF00"/>
                </a:solidFill>
              </a:rPr>
              <a:t>Hope</a:t>
            </a:r>
            <a:r>
              <a:rPr lang="en-US" sz="4000" dirty="0">
                <a:solidFill>
                  <a:schemeClr val="bg1"/>
                </a:solidFill>
              </a:rPr>
              <a:t>?   YES				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i="1" dirty="0">
                <a:solidFill>
                  <a:schemeClr val="bg1"/>
                </a:solidFill>
              </a:rPr>
              <a:t>Romans 8:24						</a:t>
            </a:r>
          </a:p>
          <a:p>
            <a:endParaRPr lang="en-US" sz="2400" i="1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007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98A4B-52D8-6ABC-6139-1E4E6FF54A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45E127-FCFD-AEB7-70FD-1F6E674C61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900208-10D0-DC41-55F5-FB1349620A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BE4BD1C-1EA7-299D-52DD-D7284027758A}"/>
              </a:ext>
            </a:extLst>
          </p:cNvPr>
          <p:cNvSpPr txBox="1"/>
          <p:nvPr/>
        </p:nvSpPr>
        <p:spPr>
          <a:xfrm>
            <a:off x="0" y="0"/>
            <a:ext cx="1219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Saved by </a:t>
            </a:r>
            <a:r>
              <a:rPr lang="en-US" sz="4000" dirty="0">
                <a:solidFill>
                  <a:srgbClr val="FFFF00"/>
                </a:solidFill>
              </a:rPr>
              <a:t>Hope</a:t>
            </a:r>
            <a:r>
              <a:rPr lang="en-US" sz="4000" dirty="0">
                <a:solidFill>
                  <a:schemeClr val="bg1"/>
                </a:solidFill>
              </a:rPr>
              <a:t>?   YES				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i="1" dirty="0">
                <a:solidFill>
                  <a:srgbClr val="FFC000"/>
                </a:solidFill>
              </a:rPr>
              <a:t>Romans 8:24	</a:t>
            </a:r>
            <a:r>
              <a:rPr lang="en-US" sz="3200" i="1" dirty="0">
                <a:solidFill>
                  <a:schemeClr val="bg1"/>
                </a:solidFill>
              </a:rPr>
              <a:t>					</a:t>
            </a:r>
          </a:p>
          <a:p>
            <a:endParaRPr lang="en-US" sz="2400" i="1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AF2F4E-0526-1516-CBC6-0A9E5BEE5782}"/>
              </a:ext>
            </a:extLst>
          </p:cNvPr>
          <p:cNvSpPr txBox="1"/>
          <p:nvPr/>
        </p:nvSpPr>
        <p:spPr>
          <a:xfrm>
            <a:off x="2149434" y="1662545"/>
            <a:ext cx="7481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C000"/>
                </a:solidFill>
              </a:rPr>
              <a:t>“For in this hope we were saved”</a:t>
            </a:r>
          </a:p>
        </p:txBody>
      </p:sp>
    </p:spTree>
    <p:extLst>
      <p:ext uri="{BB962C8B-B14F-4D97-AF65-F5344CB8AC3E}">
        <p14:creationId xmlns:p14="http://schemas.microsoft.com/office/powerpoint/2010/main" val="3721411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98A4B-52D8-6ABC-6139-1E4E6FF54A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45E127-FCFD-AEB7-70FD-1F6E674C61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900208-10D0-DC41-55F5-FB1349620A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BE4BD1C-1EA7-299D-52DD-D7284027758A}"/>
              </a:ext>
            </a:extLst>
          </p:cNvPr>
          <p:cNvSpPr txBox="1"/>
          <p:nvPr/>
        </p:nvSpPr>
        <p:spPr>
          <a:xfrm>
            <a:off x="0" y="0"/>
            <a:ext cx="1219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Saved by </a:t>
            </a:r>
            <a:r>
              <a:rPr lang="en-US" sz="4000" dirty="0">
                <a:solidFill>
                  <a:srgbClr val="FFFF00"/>
                </a:solidFill>
              </a:rPr>
              <a:t>Hope</a:t>
            </a:r>
            <a:r>
              <a:rPr lang="en-US" sz="4000" dirty="0">
                <a:solidFill>
                  <a:schemeClr val="bg1"/>
                </a:solidFill>
              </a:rPr>
              <a:t>?   YES				Hope alone?  NO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i="1" dirty="0">
                <a:solidFill>
                  <a:schemeClr val="bg1"/>
                </a:solidFill>
              </a:rPr>
              <a:t>Romans 8:24						</a:t>
            </a:r>
            <a:r>
              <a:rPr lang="en-US" sz="3200" i="1" dirty="0">
                <a:solidFill>
                  <a:srgbClr val="FFC000"/>
                </a:solidFill>
              </a:rPr>
              <a:t>Titus 3:7</a:t>
            </a:r>
          </a:p>
          <a:p>
            <a:endParaRPr lang="en-US" sz="2400" i="1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226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98A4B-52D8-6ABC-6139-1E4E6FF54A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45E127-FCFD-AEB7-70FD-1F6E674C61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900208-10D0-DC41-55F5-FB1349620A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BE4BD1C-1EA7-299D-52DD-D7284027758A}"/>
              </a:ext>
            </a:extLst>
          </p:cNvPr>
          <p:cNvSpPr txBox="1"/>
          <p:nvPr/>
        </p:nvSpPr>
        <p:spPr>
          <a:xfrm>
            <a:off x="0" y="0"/>
            <a:ext cx="1219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Saved by </a:t>
            </a:r>
            <a:r>
              <a:rPr lang="en-US" sz="4000" dirty="0">
                <a:solidFill>
                  <a:srgbClr val="FFFF00"/>
                </a:solidFill>
              </a:rPr>
              <a:t>Hope</a:t>
            </a:r>
            <a:r>
              <a:rPr lang="en-US" sz="4000" dirty="0">
                <a:solidFill>
                  <a:schemeClr val="bg1"/>
                </a:solidFill>
              </a:rPr>
              <a:t>?   YES				Hope alone?  NO</a:t>
            </a:r>
          </a:p>
          <a:p>
            <a:r>
              <a:rPr lang="en-US" sz="3200" dirty="0">
                <a:solidFill>
                  <a:schemeClr val="bg1"/>
                </a:solidFill>
              </a:rPr>
              <a:t>	</a:t>
            </a:r>
            <a:r>
              <a:rPr lang="en-US" sz="3200" i="1" dirty="0">
                <a:solidFill>
                  <a:schemeClr val="bg1"/>
                </a:solidFill>
              </a:rPr>
              <a:t>Romans 8:24						</a:t>
            </a:r>
            <a:r>
              <a:rPr lang="en-US" sz="3200" i="1" dirty="0">
                <a:solidFill>
                  <a:srgbClr val="FFC000"/>
                </a:solidFill>
              </a:rPr>
              <a:t>Titus 3:7</a:t>
            </a:r>
          </a:p>
          <a:p>
            <a:endParaRPr lang="en-US" sz="2400" i="1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FCEADD-4B3A-6722-4C88-406A7E00CE78}"/>
              </a:ext>
            </a:extLst>
          </p:cNvPr>
          <p:cNvSpPr txBox="1"/>
          <p:nvPr/>
        </p:nvSpPr>
        <p:spPr>
          <a:xfrm>
            <a:off x="2434442" y="2062103"/>
            <a:ext cx="6614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C000"/>
                </a:solidFill>
              </a:rPr>
              <a:t>    “…being justified by His grace…”</a:t>
            </a:r>
          </a:p>
        </p:txBody>
      </p:sp>
    </p:spTree>
    <p:extLst>
      <p:ext uri="{BB962C8B-B14F-4D97-AF65-F5344CB8AC3E}">
        <p14:creationId xmlns:p14="http://schemas.microsoft.com/office/powerpoint/2010/main" val="1791716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1701</TotalTime>
  <Words>1778</Words>
  <Application>Microsoft Macintosh PowerPoint</Application>
  <PresentationFormat>Widescreen</PresentationFormat>
  <Paragraphs>295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14</cp:revision>
  <dcterms:created xsi:type="dcterms:W3CDTF">2023-03-04T02:03:59Z</dcterms:created>
  <dcterms:modified xsi:type="dcterms:W3CDTF">2023-03-05T06:25:36Z</dcterms:modified>
</cp:coreProperties>
</file>